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47"/>
  </p:notesMasterIdLst>
  <p:handoutMasterIdLst>
    <p:handoutMasterId r:id="rId48"/>
  </p:handoutMasterIdLst>
  <p:sldIdLst>
    <p:sldId id="256" r:id="rId2"/>
    <p:sldId id="257" r:id="rId3"/>
    <p:sldId id="380" r:id="rId4"/>
    <p:sldId id="265" r:id="rId5"/>
    <p:sldId id="288" r:id="rId6"/>
    <p:sldId id="433" r:id="rId7"/>
    <p:sldId id="469" r:id="rId8"/>
    <p:sldId id="458" r:id="rId9"/>
    <p:sldId id="406" r:id="rId10"/>
    <p:sldId id="355" r:id="rId11"/>
    <p:sldId id="456" r:id="rId12"/>
    <p:sldId id="435" r:id="rId13"/>
    <p:sldId id="438" r:id="rId14"/>
    <p:sldId id="459" r:id="rId15"/>
    <p:sldId id="439" r:id="rId16"/>
    <p:sldId id="460" r:id="rId17"/>
    <p:sldId id="436" r:id="rId18"/>
    <p:sldId id="437" r:id="rId19"/>
    <p:sldId id="461" r:id="rId20"/>
    <p:sldId id="390" r:id="rId21"/>
    <p:sldId id="442" r:id="rId22"/>
    <p:sldId id="444" r:id="rId23"/>
    <p:sldId id="445" r:id="rId24"/>
    <p:sldId id="448" r:id="rId25"/>
    <p:sldId id="447" r:id="rId26"/>
    <p:sldId id="462" r:id="rId27"/>
    <p:sldId id="463" r:id="rId28"/>
    <p:sldId id="449" r:id="rId29"/>
    <p:sldId id="301" r:id="rId30"/>
    <p:sldId id="457" r:id="rId31"/>
    <p:sldId id="330" r:id="rId32"/>
    <p:sldId id="336" r:id="rId33"/>
    <p:sldId id="464" r:id="rId34"/>
    <p:sldId id="466" r:id="rId35"/>
    <p:sldId id="467" r:id="rId36"/>
    <p:sldId id="465" r:id="rId37"/>
    <p:sldId id="468" r:id="rId38"/>
    <p:sldId id="470" r:id="rId39"/>
    <p:sldId id="454" r:id="rId40"/>
    <p:sldId id="450" r:id="rId41"/>
    <p:sldId id="451" r:id="rId42"/>
    <p:sldId id="434" r:id="rId43"/>
    <p:sldId id="440" r:id="rId44"/>
    <p:sldId id="441" r:id="rId45"/>
    <p:sldId id="452"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イントロ" id="{194A0914-839F-4038-A473-5A368FCEA467}">
          <p14:sldIdLst>
            <p14:sldId id="256"/>
            <p14:sldId id="257"/>
          </p14:sldIdLst>
        </p14:section>
        <p14:section name="はじめに" id="{05D055B2-583A-4107-B9C6-5AA67C9964DC}">
          <p14:sldIdLst>
            <p14:sldId id="380"/>
            <p14:sldId id="265"/>
            <p14:sldId id="288"/>
          </p14:sldIdLst>
        </p14:section>
        <p14:section name="先行研究" id="{6DD3B4E7-3930-4EC5-9054-E630D6527E1C}">
          <p14:sldIdLst>
            <p14:sldId id="433"/>
            <p14:sldId id="469"/>
            <p14:sldId id="458"/>
          </p14:sldIdLst>
        </p14:section>
        <p14:section name="要素技術" id="{06651500-9F65-4E05-9904-98DB0DD17F79}">
          <p14:sldIdLst>
            <p14:sldId id="406"/>
            <p14:sldId id="355"/>
            <p14:sldId id="456"/>
          </p14:sldIdLst>
        </p14:section>
        <p14:section name="提案手法" id="{2922E05D-4D01-46CA-8258-DAE663112894}">
          <p14:sldIdLst>
            <p14:sldId id="435"/>
            <p14:sldId id="438"/>
            <p14:sldId id="459"/>
            <p14:sldId id="439"/>
            <p14:sldId id="460"/>
            <p14:sldId id="436"/>
            <p14:sldId id="437"/>
            <p14:sldId id="461"/>
          </p14:sldIdLst>
        </p14:section>
        <p14:section name="実験設定" id="{57D13AC2-5BAF-4A05-8C94-90F750AD787E}">
          <p14:sldIdLst>
            <p14:sldId id="390"/>
            <p14:sldId id="442"/>
            <p14:sldId id="444"/>
            <p14:sldId id="445"/>
            <p14:sldId id="448"/>
            <p14:sldId id="447"/>
            <p14:sldId id="462"/>
            <p14:sldId id="463"/>
          </p14:sldIdLst>
        </p14:section>
        <p14:section name="まとめ・課題" id="{1CDB7562-F34D-405E-9325-C263D6928193}">
          <p14:sldIdLst>
            <p14:sldId id="449"/>
            <p14:sldId id="301"/>
            <p14:sldId id="457"/>
            <p14:sldId id="330"/>
            <p14:sldId id="336"/>
          </p14:sldIdLst>
        </p14:section>
        <p14:section name="予備" id="{BBFA7761-7406-4169-9063-D47FBB3FFA2F}">
          <p14:sldIdLst>
            <p14:sldId id="464"/>
            <p14:sldId id="466"/>
            <p14:sldId id="467"/>
            <p14:sldId id="465"/>
            <p14:sldId id="468"/>
            <p14:sldId id="470"/>
            <p14:sldId id="454"/>
            <p14:sldId id="450"/>
            <p14:sldId id="451"/>
            <p14:sldId id="434"/>
            <p14:sldId id="440"/>
            <p14:sldId id="441"/>
            <p14:sldId id="45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7E7D6"/>
    <a:srgbClr val="F4B54B"/>
    <a:srgbClr val="E05073"/>
    <a:srgbClr val="9DC3E6"/>
    <a:srgbClr val="2F5597"/>
    <a:srgbClr val="000000"/>
    <a:srgbClr val="A0814D"/>
    <a:srgbClr val="ED7D31"/>
    <a:srgbClr val="7D9D93"/>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DBED569-4797-4DF1-A0F4-6AAB3CD982D8}" styleName="淡色スタイル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中間スタイル 4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FD4443E-F989-4FC4-A0C8-D5A2AF1F390B}" styleName="濃色スタイル 1 - アクセント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FD0F851-EC5A-4D38-B0AD-8093EC10F338}" styleName="淡色スタイル 1 - アクセント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4" autoAdjust="0"/>
    <p:restoredTop sz="70165" autoAdjust="0"/>
  </p:normalViewPr>
  <p:slideViewPr>
    <p:cSldViewPr snapToGrid="0">
      <p:cViewPr varScale="1">
        <p:scale>
          <a:sx n="77" d="100"/>
          <a:sy n="77" d="100"/>
        </p:scale>
        <p:origin x="2604" y="96"/>
      </p:cViewPr>
      <p:guideLst/>
    </p:cSldViewPr>
  </p:slideViewPr>
  <p:notesTextViewPr>
    <p:cViewPr>
      <p:scale>
        <a:sx n="1" d="1"/>
        <a:sy n="1" d="1"/>
      </p:scale>
      <p:origin x="0" y="0"/>
    </p:cViewPr>
  </p:notesTextViewPr>
  <p:notesViewPr>
    <p:cSldViewPr snapToGrid="0">
      <p:cViewPr varScale="1">
        <p:scale>
          <a:sx n="88" d="100"/>
          <a:sy n="88" d="100"/>
        </p:scale>
        <p:origin x="2964"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EC1E80FB-7E2A-4E6D-AA55-6FEF075088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D3DDD556-886E-43C5-99F4-F7A02F77B8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11B9FB-333F-460A-9517-0BCD279B4527}" type="datetimeFigureOut">
              <a:rPr kumimoji="1" lang="ja-JP" altLang="en-US" smtClean="0"/>
              <a:t>2025/2/12</a:t>
            </a:fld>
            <a:endParaRPr kumimoji="1" lang="ja-JP" altLang="en-US"/>
          </a:p>
        </p:txBody>
      </p:sp>
      <p:sp>
        <p:nvSpPr>
          <p:cNvPr id="4" name="フッター プレースホルダー 3">
            <a:extLst>
              <a:ext uri="{FF2B5EF4-FFF2-40B4-BE49-F238E27FC236}">
                <a16:creationId xmlns:a16="http://schemas.microsoft.com/office/drawing/2014/main" id="{901B71A3-B629-4407-8717-168E0520DC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2FD55B9F-0FCD-4DBD-8AD4-59EEEDC5BD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1156A7-5D4B-4FB2-AF71-184A27496207}" type="slidenum">
              <a:rPr kumimoji="1" lang="ja-JP" altLang="en-US" smtClean="0"/>
              <a:t>‹#›</a:t>
            </a:fld>
            <a:endParaRPr kumimoji="1" lang="ja-JP" altLang="en-US"/>
          </a:p>
        </p:txBody>
      </p:sp>
    </p:spTree>
    <p:extLst>
      <p:ext uri="{BB962C8B-B14F-4D97-AF65-F5344CB8AC3E}">
        <p14:creationId xmlns:p14="http://schemas.microsoft.com/office/powerpoint/2010/main" val="27408184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CEA0BD-DC90-403D-801D-2BAD5ACCE07B}" type="datetimeFigureOut">
              <a:rPr kumimoji="1" lang="ja-JP" altLang="en-US" smtClean="0"/>
              <a:t>2025/2/11</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198F6-3BD3-45C7-8FA6-C18C234E0100}" type="slidenum">
              <a:rPr kumimoji="1" lang="ja-JP" altLang="en-US" smtClean="0"/>
              <a:t>‹#›</a:t>
            </a:fld>
            <a:endParaRPr kumimoji="1" lang="ja-JP" altLang="en-US"/>
          </a:p>
        </p:txBody>
      </p:sp>
    </p:spTree>
    <p:extLst>
      <p:ext uri="{BB962C8B-B14F-4D97-AF65-F5344CB8AC3E}">
        <p14:creationId xmlns:p14="http://schemas.microsoft.com/office/powerpoint/2010/main" val="360112539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b="1" i="0" u="none" strike="noStrike" cap="none" dirty="0">
                <a:solidFill>
                  <a:schemeClr val="tx1"/>
                </a:solidFill>
                <a:latin typeface="+mj-ea"/>
                <a:ea typeface="+mj-ea"/>
                <a:cs typeface="Arial"/>
                <a:sym typeface="Arial"/>
              </a:rPr>
              <a:t>それでは </a:t>
            </a:r>
            <a:r>
              <a:rPr lang="en-US" altLang="ja-JP" sz="1200" b="1" i="0" u="none" strike="noStrike" cap="none" dirty="0">
                <a:solidFill>
                  <a:schemeClr val="tx1"/>
                </a:solidFill>
                <a:latin typeface="+mj-ea"/>
                <a:ea typeface="+mj-ea"/>
                <a:cs typeface="Arial"/>
                <a:sym typeface="Arial"/>
              </a:rPr>
              <a:t>BERT </a:t>
            </a:r>
            <a:r>
              <a:rPr lang="ja-JP" altLang="en-US" sz="1200" b="1" i="0" u="none" strike="noStrike" cap="none" dirty="0">
                <a:solidFill>
                  <a:schemeClr val="tx1"/>
                </a:solidFill>
                <a:latin typeface="+mj-ea"/>
                <a:ea typeface="+mj-ea"/>
                <a:cs typeface="Arial"/>
                <a:sym typeface="Arial"/>
              </a:rPr>
              <a:t>を用いた原文と要約文の</a:t>
            </a:r>
            <a:br>
              <a:rPr lang="ja-JP" altLang="en-US" sz="1200" b="1" i="0" u="none" strike="noStrike" cap="none" dirty="0">
                <a:solidFill>
                  <a:schemeClr val="tx1"/>
                </a:solidFill>
                <a:latin typeface="+mj-ea"/>
                <a:ea typeface="+mj-ea"/>
                <a:cs typeface="Arial"/>
                <a:sym typeface="Arial"/>
              </a:rPr>
            </a:br>
            <a:r>
              <a:rPr lang="ja-JP" altLang="en-US" sz="1200" b="1" i="0" u="none" strike="noStrike" cap="none" dirty="0">
                <a:solidFill>
                  <a:schemeClr val="tx1"/>
                </a:solidFill>
                <a:latin typeface="+mj-ea"/>
                <a:ea typeface="+mj-ea"/>
                <a:cs typeface="Arial"/>
                <a:sym typeface="Arial"/>
              </a:rPr>
              <a:t>分散表現の統合手法と題しまして</a:t>
            </a:r>
            <a:endParaRPr lang="en-US" altLang="ja-JP" dirty="0">
              <a:solidFill>
                <a:schemeClr val="tx1"/>
              </a:solidFill>
            </a:endParaRPr>
          </a:p>
          <a:p>
            <a:r>
              <a:rPr kumimoji="1" lang="ja-JP" altLang="en-US" dirty="0">
                <a:solidFill>
                  <a:schemeClr val="tx1"/>
                </a:solidFill>
              </a:rPr>
              <a:t>創発ソフトウェア研究室 </a:t>
            </a:r>
            <a:r>
              <a:rPr kumimoji="1" lang="en-US" altLang="ja-JP" dirty="0">
                <a:solidFill>
                  <a:schemeClr val="tx1"/>
                </a:solidFill>
              </a:rPr>
              <a:t>M2</a:t>
            </a:r>
            <a:r>
              <a:rPr kumimoji="1" lang="ja-JP" altLang="en-US" dirty="0">
                <a:solidFill>
                  <a:schemeClr val="tx1"/>
                </a:solidFill>
              </a:rPr>
              <a:t> の 高山が発表いたします</a:t>
            </a:r>
            <a:r>
              <a:rPr kumimoji="1" lang="en-US" altLang="ja-JP" dirty="0">
                <a:solidFill>
                  <a:schemeClr val="tx1"/>
                </a:solidFill>
              </a:rPr>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a:t>
            </a:fld>
            <a:endParaRPr kumimoji="1" lang="ja-JP" altLang="en-US"/>
          </a:p>
        </p:txBody>
      </p:sp>
    </p:spTree>
    <p:extLst>
      <p:ext uri="{BB962C8B-B14F-4D97-AF65-F5344CB8AC3E}">
        <p14:creationId xmlns:p14="http://schemas.microsoft.com/office/powerpoint/2010/main" val="2206691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本研究ではテキストの埋め込み手法として</a:t>
            </a:r>
            <a:r>
              <a:rPr kumimoji="1" lang="en-US" altLang="ja-JP" dirty="0"/>
              <a:t>BERT</a:t>
            </a:r>
            <a:r>
              <a:rPr kumimoji="1" lang="ja-JP" altLang="en-US" dirty="0"/>
              <a:t>を用いました。</a:t>
            </a:r>
            <a:endParaRPr kumimoji="1" lang="en-US" altLang="ja-JP" dirty="0"/>
          </a:p>
          <a:p>
            <a:r>
              <a:rPr kumimoji="1" lang="ja-JP" altLang="en-US" dirty="0"/>
              <a:t>詳細については時間の都合上省略します</a:t>
            </a:r>
            <a:endParaRPr kumimoji="1" lang="en-US" altLang="ja-JP" dirty="0"/>
          </a:p>
          <a:p>
            <a:r>
              <a:rPr kumimoji="1" lang="en-US" altLang="ja-JP" dirty="0"/>
              <a:t>---------</a:t>
            </a:r>
          </a:p>
          <a:p>
            <a:r>
              <a:rPr kumimoji="1" lang="en-US" altLang="ja-JP" dirty="0"/>
              <a:t>BERT</a:t>
            </a:r>
            <a:r>
              <a:rPr kumimoji="1" lang="ja-JP" altLang="en-US" dirty="0"/>
              <a:t>について説明します</a:t>
            </a:r>
            <a:r>
              <a:rPr kumimoji="1" lang="en-US" altLang="ja-JP" dirty="0"/>
              <a:t>. BERT </a:t>
            </a:r>
            <a:r>
              <a:rPr kumimoji="1" lang="ja-JP" altLang="en-US" dirty="0"/>
              <a:t>とは　～　の略称で</a:t>
            </a:r>
            <a:endParaRPr kumimoji="1" lang="en-US" altLang="ja-JP" dirty="0"/>
          </a:p>
          <a:p>
            <a:r>
              <a:rPr kumimoji="1" lang="ja-JP" altLang="en-US" dirty="0"/>
              <a:t>その名の通り複数の双方向</a:t>
            </a:r>
            <a:r>
              <a:rPr lang="en" altLang="ja-JP" sz="1200" dirty="0">
                <a:effectLst>
                  <a:glow rad="38100">
                    <a:schemeClr val="bg1">
                      <a:lumMod val="50000"/>
                      <a:lumOff val="50000"/>
                      <a:alpha val="20000"/>
                    </a:schemeClr>
                  </a:glow>
                </a:effectLst>
              </a:rPr>
              <a:t>Transformer</a:t>
            </a:r>
            <a:r>
              <a:rPr lang="en-US" altLang="ja-JP" sz="1200" dirty="0"/>
              <a:t> </a:t>
            </a:r>
            <a:r>
              <a:rPr lang="ja-JP" altLang="en-US" sz="1200" dirty="0"/>
              <a:t>に基づく汎用言語モデルで</a:t>
            </a:r>
            <a:endParaRPr lang="en-US" altLang="ja-JP" sz="1200" dirty="0"/>
          </a:p>
          <a:p>
            <a:r>
              <a:rPr kumimoji="1" lang="ja-JP" altLang="en-US" dirty="0"/>
              <a:t>入力された文および，含まれる各単語に対応する分散表現を出力します</a:t>
            </a: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a:t>
            </a:r>
            <a:r>
              <a:rPr lang="ja-JP" altLang="en-US" sz="1200" dirty="0"/>
              <a:t>事前学習済みモデルを他のタスクに転移学習することが容易</a:t>
            </a:r>
            <a:r>
              <a:rPr kumimoji="1" lang="ja-JP" altLang="en-US" sz="1200" dirty="0"/>
              <a:t>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様々な自然言語タスクにおいて活用されています。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dirty="0">
              <a:solidFill>
                <a:srgbClr val="191919"/>
              </a:solidFill>
              <a:effectLst/>
              <a:latin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dirty="0">
                <a:solidFill>
                  <a:srgbClr val="191919"/>
                </a:solidFill>
                <a:effectLst/>
                <a:latin typeface="Lato"/>
              </a:rPr>
              <a:t>本研究では</a:t>
            </a:r>
            <a:r>
              <a:rPr kumimoji="1" lang="ja-JP" altLang="en-US" sz="1200" dirty="0"/>
              <a:t>東北大学が公開している </a:t>
            </a:r>
            <a:r>
              <a:rPr kumimoji="1" lang="en-US" altLang="ja-JP" sz="1200" dirty="0"/>
              <a:t>BERT base </a:t>
            </a:r>
            <a:r>
              <a:rPr kumimoji="1" lang="ja-JP" altLang="en-US" sz="1200" dirty="0"/>
              <a:t>モデルを使用しました</a:t>
            </a:r>
            <a:endParaRPr lang="en-US" altLang="ja-JP" b="0" i="0" dirty="0">
              <a:solidFill>
                <a:srgbClr val="191919"/>
              </a:solidFill>
              <a:effectLst/>
              <a:latin typeface="Lato"/>
            </a:endParaRPr>
          </a:p>
          <a:p>
            <a:endParaRPr lang="en-US" altLang="ja-JP" b="0" i="0" dirty="0">
              <a:solidFill>
                <a:srgbClr val="191919"/>
              </a:solidFill>
              <a:effectLst/>
              <a:latin typeface="Lato"/>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10</a:t>
            </a:fld>
            <a:endParaRPr kumimoji="1" lang="ja-JP" altLang="en-US"/>
          </a:p>
        </p:txBody>
      </p:sp>
    </p:spTree>
    <p:extLst>
      <p:ext uri="{BB962C8B-B14F-4D97-AF65-F5344CB8AC3E}">
        <p14:creationId xmlns:p14="http://schemas.microsoft.com/office/powerpoint/2010/main" val="1496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04FA0-A7B6-495D-A6CB-E1DAE6D770C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0BA27C9-62D2-7BDB-79ED-734EF89D943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A38AB7F-28B2-4369-D0D3-A7A7A1E8C037}"/>
              </a:ext>
            </a:extLst>
          </p:cNvPr>
          <p:cNvSpPr>
            <a:spLocks noGrp="1"/>
          </p:cNvSpPr>
          <p:nvPr>
            <p:ph type="body" idx="1"/>
          </p:nvPr>
        </p:nvSpPr>
        <p:spPr/>
        <p:txBody>
          <a:bodyPr/>
          <a:lstStyle/>
          <a:p>
            <a:r>
              <a:rPr kumimoji="1" lang="en-US" altLang="ja-JP" b="0" i="0" dirty="0">
                <a:solidFill>
                  <a:srgbClr val="191919"/>
                </a:solidFill>
                <a:effectLst/>
                <a:latin typeface="Lato"/>
              </a:rPr>
              <a:t>PLaMo</a:t>
            </a:r>
            <a:r>
              <a:rPr kumimoji="1" lang="ja-JP" altLang="en-US" b="0" i="0" dirty="0">
                <a:solidFill>
                  <a:srgbClr val="191919"/>
                </a:solidFill>
                <a:effectLst/>
                <a:latin typeface="Lato"/>
              </a:rPr>
              <a:t>は</a:t>
            </a:r>
            <a:r>
              <a:rPr lang="en-US" altLang="ja-JP" sz="1200" dirty="0"/>
              <a:t>Preferred Elements </a:t>
            </a:r>
            <a:r>
              <a:rPr lang="ja-JP" altLang="en-US" sz="1200" dirty="0"/>
              <a:t>社が開発している日本語に特化した大規模言語モデルで</a:t>
            </a:r>
            <a:endParaRPr lang="en-US" altLang="ja-JP" sz="1200" dirty="0"/>
          </a:p>
          <a:p>
            <a:r>
              <a:rPr lang="ja-JP" altLang="en-US" sz="1200" dirty="0"/>
              <a:t>既存モデルをベースに用いず合計</a:t>
            </a:r>
            <a:r>
              <a:rPr lang="en-US" altLang="ja-JP" sz="1200" dirty="0"/>
              <a:t> 2 </a:t>
            </a:r>
            <a:r>
              <a:rPr lang="ja-JP" altLang="en-US" sz="1200" dirty="0"/>
              <a:t>兆トークン分のテキストデータで事前学習 が行われています。</a:t>
            </a:r>
            <a:endParaRPr lang="en-US" altLang="ja-JP" sz="1200" b="0" i="0" dirty="0">
              <a:solidFill>
                <a:srgbClr val="191919"/>
              </a:solidFill>
              <a:effectLst/>
              <a:latin typeface="Lato"/>
            </a:endParaRPr>
          </a:p>
          <a:p>
            <a:r>
              <a:rPr lang="ja-JP" altLang="en-US" sz="1200" b="0" i="0" dirty="0">
                <a:solidFill>
                  <a:srgbClr val="191919"/>
                </a:solidFill>
                <a:effectLst/>
                <a:latin typeface="Lato"/>
              </a:rPr>
              <a:t>本研究では要約文の生成において </a:t>
            </a:r>
            <a:r>
              <a:rPr lang="en-US" altLang="ja-JP" sz="1200" b="0" i="0" dirty="0" err="1">
                <a:solidFill>
                  <a:srgbClr val="191919"/>
                </a:solidFill>
                <a:effectLst/>
                <a:latin typeface="Lato"/>
              </a:rPr>
              <a:t>plamo</a:t>
            </a:r>
            <a:r>
              <a:rPr lang="en-US" altLang="ja-JP" sz="1200" b="0" i="0" dirty="0">
                <a:solidFill>
                  <a:srgbClr val="191919"/>
                </a:solidFill>
                <a:effectLst/>
                <a:latin typeface="Lato"/>
              </a:rPr>
              <a:t>-beta </a:t>
            </a:r>
            <a:r>
              <a:rPr lang="ja-JP" altLang="en-US" sz="1200" b="0" i="0" dirty="0">
                <a:solidFill>
                  <a:srgbClr val="191919"/>
                </a:solidFill>
                <a:effectLst/>
                <a:latin typeface="Lato"/>
              </a:rPr>
              <a:t>モデルを使用しました</a:t>
            </a:r>
            <a:r>
              <a:rPr lang="en-US" altLang="ja-JP" sz="1200" b="0" i="0" dirty="0">
                <a:solidFill>
                  <a:srgbClr val="191919"/>
                </a:solidFill>
                <a:effectLst/>
                <a:latin typeface="Lato"/>
              </a:rPr>
              <a:t>.</a:t>
            </a:r>
            <a:endParaRPr lang="en-US" altLang="ja-JP" b="0" i="0" dirty="0">
              <a:solidFill>
                <a:srgbClr val="191919"/>
              </a:solidFill>
              <a:effectLst/>
              <a:latin typeface="Lato"/>
            </a:endParaRPr>
          </a:p>
        </p:txBody>
      </p:sp>
      <p:sp>
        <p:nvSpPr>
          <p:cNvPr id="4" name="スライド番号プレースホルダー 3">
            <a:extLst>
              <a:ext uri="{FF2B5EF4-FFF2-40B4-BE49-F238E27FC236}">
                <a16:creationId xmlns:a16="http://schemas.microsoft.com/office/drawing/2014/main" id="{0ECE8E38-3A60-35E0-210A-D1030B3D897F}"/>
              </a:ext>
            </a:extLst>
          </p:cNvPr>
          <p:cNvSpPr>
            <a:spLocks noGrp="1"/>
          </p:cNvSpPr>
          <p:nvPr>
            <p:ph type="sldNum" sz="quarter" idx="5"/>
          </p:nvPr>
        </p:nvSpPr>
        <p:spPr/>
        <p:txBody>
          <a:bodyPr/>
          <a:lstStyle/>
          <a:p>
            <a:fld id="{AB4198F6-3BD3-45C7-8FA6-C18C234E0100}" type="slidenum">
              <a:rPr kumimoji="1" lang="ja-JP" altLang="en-US" smtClean="0"/>
              <a:t>11</a:t>
            </a:fld>
            <a:endParaRPr kumimoji="1" lang="ja-JP" altLang="en-US"/>
          </a:p>
        </p:txBody>
      </p:sp>
    </p:spTree>
    <p:extLst>
      <p:ext uri="{BB962C8B-B14F-4D97-AF65-F5344CB8AC3E}">
        <p14:creationId xmlns:p14="http://schemas.microsoft.com/office/powerpoint/2010/main" val="1714255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46A1E-6151-3D7C-5A0D-533DFA01511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2EFEB5-51AF-5E7F-0B3A-4C3DB28DDBA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33563AD-0821-6CB5-E782-F06C87A3C4DB}"/>
              </a:ext>
            </a:extLst>
          </p:cNvPr>
          <p:cNvSpPr>
            <a:spLocks noGrp="1"/>
          </p:cNvSpPr>
          <p:nvPr>
            <p:ph type="body" idx="1"/>
          </p:nvPr>
        </p:nvSpPr>
        <p:spPr/>
        <p:txBody>
          <a:bodyPr/>
          <a:lstStyle/>
          <a:p>
            <a:r>
              <a:rPr kumimoji="1" lang="en-US" altLang="ja-JP" b="1" dirty="0"/>
              <a:t>[3:50]</a:t>
            </a:r>
            <a:r>
              <a:rPr kumimoji="1" lang="ja-JP" altLang="en-US" dirty="0"/>
              <a:t>次に提案手法について</a:t>
            </a:r>
          </a:p>
        </p:txBody>
      </p:sp>
      <p:sp>
        <p:nvSpPr>
          <p:cNvPr id="4" name="スライド番号プレースホルダー 3">
            <a:extLst>
              <a:ext uri="{FF2B5EF4-FFF2-40B4-BE49-F238E27FC236}">
                <a16:creationId xmlns:a16="http://schemas.microsoft.com/office/drawing/2014/main" id="{D12AAFC7-DED0-FAE4-551C-3453165497CD}"/>
              </a:ext>
            </a:extLst>
          </p:cNvPr>
          <p:cNvSpPr>
            <a:spLocks noGrp="1"/>
          </p:cNvSpPr>
          <p:nvPr>
            <p:ph type="sldNum" sz="quarter" idx="5"/>
          </p:nvPr>
        </p:nvSpPr>
        <p:spPr/>
        <p:txBody>
          <a:bodyPr/>
          <a:lstStyle/>
          <a:p>
            <a:fld id="{AB4198F6-3BD3-45C7-8FA6-C18C234E0100}" type="slidenum">
              <a:rPr kumimoji="1" lang="ja-JP" altLang="en-US" smtClean="0"/>
              <a:t>12</a:t>
            </a:fld>
            <a:endParaRPr kumimoji="1" lang="ja-JP" altLang="en-US"/>
          </a:p>
        </p:txBody>
      </p:sp>
    </p:spTree>
    <p:extLst>
      <p:ext uri="{BB962C8B-B14F-4D97-AF65-F5344CB8AC3E}">
        <p14:creationId xmlns:p14="http://schemas.microsoft.com/office/powerpoint/2010/main" val="3217539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A3A2B-DA97-1742-1750-70481CBBA14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8D3373F-D933-01F4-3890-C9257BE76116}"/>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A1D8FF09-E5F9-D5D8-5407-794D0F78326F}"/>
                  </a:ext>
                </a:extLst>
              </p:cNvPr>
              <p:cNvSpPr>
                <a:spLocks noGrp="1"/>
              </p:cNvSpPr>
              <p:nvPr>
                <p:ph type="body" idx="1"/>
              </p:nvPr>
            </p:nvSpPr>
            <p:spPr/>
            <p:txBody>
              <a:bodyPr/>
              <a:lstStyle/>
              <a:p>
                <a:r>
                  <a:rPr lang="ja-JP" altLang="en-US" dirty="0"/>
                  <a:t>まず、本研究で用いるデータセットについて説明します。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ニュースコーパスデータセットを使用しました．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これは</a:t>
                </a:r>
                <a:r>
                  <a:rPr kumimoji="1" lang="en-US" altLang="ja-JP" sz="1200" dirty="0"/>
                  <a:t>9</a:t>
                </a:r>
                <a:r>
                  <a:rPr kumimoji="1" lang="ja-JP" altLang="en-US" sz="1200" dirty="0"/>
                  <a:t>つの ニュースカテゴリ，計 </a:t>
                </a:r>
                <a:r>
                  <a:rPr kumimoji="1" lang="en-US" altLang="ja-JP" sz="1200" dirty="0"/>
                  <a:t>7,367</a:t>
                </a:r>
                <a:r>
                  <a:rPr kumimoji="1" lang="ja-JP" altLang="en-US" sz="1200" dirty="0"/>
                  <a:t>個の記事からなるデータセットで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solidFill>
                      <a:schemeClr val="tx1"/>
                    </a:solidFill>
                  </a:rPr>
                  <a:t>各</a:t>
                </a:r>
                <a:r>
                  <a:rPr lang="ja-JP" altLang="en-US" sz="1200" dirty="0">
                    <a:solidFill>
                      <a:schemeClr val="tx1"/>
                    </a:solidFill>
                  </a:rPr>
                  <a:t>記事データ</a:t>
                </a:r>
                <a:r>
                  <a:rPr lang="en-US" altLang="ja-JP" sz="1200" dirty="0">
                    <a:solidFill>
                      <a:schemeClr val="tx1"/>
                    </a:solidFill>
                  </a:rPr>
                  <a:t>D</a:t>
                </a:r>
                <a:r>
                  <a:rPr lang="ja-JP" altLang="en-US" sz="1200" dirty="0">
                    <a:solidFill>
                      <a:schemeClr val="tx1"/>
                    </a:solidFill>
                  </a:rPr>
                  <a:t>はカテゴリ名 </a:t>
                </a:r>
                <a14:m>
                  <m:oMath xmlns:m="http://schemas.openxmlformats.org/officeDocument/2006/math">
                    <m:sSub>
                      <m:sSubPr>
                        <m:ctrlPr>
                          <a:rPr lang="en-US" altLang="ja-JP" sz="1200" i="1" smtClean="0">
                            <a:solidFill>
                              <a:schemeClr val="tx1"/>
                            </a:solidFill>
                            <a:latin typeface="Cambria Math" panose="02040503050406030204" pitchFamily="18" charset="0"/>
                          </a:rPr>
                        </m:ctrlPr>
                      </m:sSubPr>
                      <m:e>
                        <m:r>
                          <a:rPr lang="en-US" altLang="ja-JP" sz="1200" b="0" i="1" smtClean="0">
                            <a:solidFill>
                              <a:schemeClr val="tx1"/>
                            </a:solidFill>
                            <a:latin typeface="Cambria Math" panose="02040503050406030204" pitchFamily="18" charset="0"/>
                          </a:rPr>
                          <m:t>𝐷</m:t>
                        </m:r>
                      </m:e>
                      <m:sub>
                        <m:r>
                          <a:rPr lang="en-US" altLang="ja-JP" sz="1200" b="0" i="1" smtClean="0">
                            <a:solidFill>
                              <a:schemeClr val="tx1"/>
                            </a:solidFill>
                            <a:latin typeface="Cambria Math" panose="02040503050406030204" pitchFamily="18" charset="0"/>
                          </a:rPr>
                          <m:t>𝑙𝑎𝑏𝑒𝑙</m:t>
                        </m:r>
                      </m:sub>
                    </m:sSub>
                  </m:oMath>
                </a14:m>
                <a:r>
                  <a:rPr lang="en-US" altLang="ja-JP" sz="1200" dirty="0">
                    <a:solidFill>
                      <a:schemeClr val="tx1"/>
                    </a:solidFill>
                  </a:rPr>
                  <a:t>, </a:t>
                </a:r>
                <a:r>
                  <a:rPr lang="ja-JP" altLang="en-US" sz="1200" dirty="0">
                    <a:solidFill>
                      <a:schemeClr val="tx1"/>
                    </a:solidFill>
                  </a:rPr>
                  <a:t>記事タイトル </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𝐷</m:t>
                        </m:r>
                      </m:e>
                      <m:sub>
                        <m:r>
                          <a:rPr lang="en-US" altLang="ja-JP" sz="1200" b="0" i="1" smtClean="0">
                            <a:latin typeface="Cambria Math" panose="02040503050406030204" pitchFamily="18" charset="0"/>
                          </a:rPr>
                          <m:t>𝑡𝑖𝑡𝑙𝑒</m:t>
                        </m:r>
                      </m:sub>
                    </m:sSub>
                    <m:r>
                      <a:rPr lang="en-US" altLang="ja-JP" sz="1200" i="1">
                        <a:latin typeface="Cambria Math" panose="02040503050406030204" pitchFamily="18" charset="0"/>
                      </a:rPr>
                      <m:t> </m:t>
                    </m:r>
                  </m:oMath>
                </a14:m>
                <a:r>
                  <a:rPr lang="en-US" altLang="ja-JP" sz="1200" dirty="0">
                    <a:solidFill>
                      <a:schemeClr val="tx1"/>
                    </a:solidFill>
                  </a:rPr>
                  <a:t>, </a:t>
                </a:r>
                <a:r>
                  <a:rPr lang="ja-JP" altLang="en-US" sz="1200" dirty="0">
                    <a:solidFill>
                      <a:schemeClr val="tx1"/>
                    </a:solidFill>
                  </a:rPr>
                  <a:t>記事本文 </a:t>
                </a:r>
                <a14:m>
                  <m:oMath xmlns:m="http://schemas.openxmlformats.org/officeDocument/2006/math">
                    <m:sSub>
                      <m:sSubPr>
                        <m:ctrlPr>
                          <a:rPr lang="en-US" altLang="ja-JP" sz="1200" i="1" smtClean="0">
                            <a:solidFill>
                              <a:schemeClr val="tx1"/>
                            </a:solidFill>
                            <a:latin typeface="Cambria Math" panose="02040503050406030204" pitchFamily="18" charset="0"/>
                          </a:rPr>
                        </m:ctrlPr>
                      </m:sSubPr>
                      <m:e>
                        <m:r>
                          <a:rPr lang="en-US" altLang="ja-JP" sz="1200" b="0" i="1" smtClean="0">
                            <a:solidFill>
                              <a:schemeClr val="tx1"/>
                            </a:solidFill>
                            <a:latin typeface="Cambria Math" panose="02040503050406030204" pitchFamily="18" charset="0"/>
                          </a:rPr>
                          <m:t>𝐷</m:t>
                        </m:r>
                      </m:e>
                      <m:sub>
                        <m:r>
                          <a:rPr lang="en-US" altLang="ja-JP" sz="1200" b="0" i="1" smtClean="0">
                            <a:solidFill>
                              <a:schemeClr val="tx1"/>
                            </a:solidFill>
                            <a:latin typeface="Cambria Math" panose="02040503050406030204" pitchFamily="18" charset="0"/>
                          </a:rPr>
                          <m:t>𝑏𝑜𝑑𝑦</m:t>
                        </m:r>
                      </m:sub>
                    </m:sSub>
                  </m:oMath>
                </a14:m>
                <a:r>
                  <a:rPr lang="ja-JP" altLang="en-US" sz="1200" dirty="0">
                    <a:solidFill>
                      <a:schemeClr val="tx1"/>
                    </a:solidFill>
                  </a:rPr>
                  <a:t> などのメタデータを持ちます。</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また本研究では以下のように</a:t>
                </a:r>
                <a:r>
                  <a:rPr lang="ja-JP" altLang="en-US" sz="1200" dirty="0">
                    <a:solidFill>
                      <a:schemeClr val="tx1"/>
                    </a:solidFill>
                  </a:rPr>
                  <a:t>ラベルとカテゴリ名を対応させています</a:t>
                </a:r>
                <a:endParaRPr lang="ja-JP" altLang="en-US" dirty="0"/>
              </a:p>
            </p:txBody>
          </p:sp>
        </mc:Choice>
        <mc:Fallback xmlns="">
          <p:sp>
            <p:nvSpPr>
              <p:cNvPr id="3" name="ノート プレースホルダー 2">
                <a:extLst>
                  <a:ext uri="{FF2B5EF4-FFF2-40B4-BE49-F238E27FC236}">
                    <a16:creationId xmlns:a16="http://schemas.microsoft.com/office/drawing/2014/main" id="{A1D8FF09-E5F9-D5D8-5407-794D0F78326F}"/>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87C304FB-96B8-3FE5-87F1-8E24D93E4B35}"/>
              </a:ext>
            </a:extLst>
          </p:cNvPr>
          <p:cNvSpPr>
            <a:spLocks noGrp="1"/>
          </p:cNvSpPr>
          <p:nvPr>
            <p:ph type="sldNum" sz="quarter" idx="5"/>
          </p:nvPr>
        </p:nvSpPr>
        <p:spPr/>
        <p:txBody>
          <a:bodyPr/>
          <a:lstStyle/>
          <a:p>
            <a:fld id="{AB4198F6-3BD3-45C7-8FA6-C18C234E0100}" type="slidenum">
              <a:rPr kumimoji="1" lang="ja-JP" altLang="en-US" smtClean="0"/>
              <a:t>13</a:t>
            </a:fld>
            <a:endParaRPr kumimoji="1" lang="ja-JP" altLang="en-US"/>
          </a:p>
        </p:txBody>
      </p:sp>
    </p:spTree>
    <p:extLst>
      <p:ext uri="{BB962C8B-B14F-4D97-AF65-F5344CB8AC3E}">
        <p14:creationId xmlns:p14="http://schemas.microsoft.com/office/powerpoint/2010/main" val="18960123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AC8161-7FDE-E6C4-9C10-AD0537927C6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165F413-6DEF-B581-380F-C8A2667B972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5B27344-4AA5-03BF-B738-353CCC838D20}"/>
              </a:ext>
            </a:extLst>
          </p:cNvPr>
          <p:cNvSpPr>
            <a:spLocks noGrp="1"/>
          </p:cNvSpPr>
          <p:nvPr>
            <p:ph type="body" idx="1"/>
          </p:nvPr>
        </p:nvSpPr>
        <p:spPr/>
        <p:txBody>
          <a:bodyPr/>
          <a:lstStyle/>
          <a:p>
            <a:endParaRPr lang="en-US" altLang="ja-JP" b="0" dirty="0"/>
          </a:p>
        </p:txBody>
      </p:sp>
      <p:sp>
        <p:nvSpPr>
          <p:cNvPr id="4" name="スライド番号プレースホルダー 3">
            <a:extLst>
              <a:ext uri="{FF2B5EF4-FFF2-40B4-BE49-F238E27FC236}">
                <a16:creationId xmlns:a16="http://schemas.microsoft.com/office/drawing/2014/main" id="{6B25C6BD-17E2-3DC4-6CA1-8EDC0F6DF0EB}"/>
              </a:ext>
            </a:extLst>
          </p:cNvPr>
          <p:cNvSpPr>
            <a:spLocks noGrp="1"/>
          </p:cNvSpPr>
          <p:nvPr>
            <p:ph type="sldNum" sz="quarter" idx="5"/>
          </p:nvPr>
        </p:nvSpPr>
        <p:spPr/>
        <p:txBody>
          <a:bodyPr/>
          <a:lstStyle/>
          <a:p>
            <a:fld id="{AB4198F6-3BD3-45C7-8FA6-C18C234E0100}" type="slidenum">
              <a:rPr kumimoji="1" lang="ja-JP" altLang="en-US" smtClean="0"/>
              <a:t>14</a:t>
            </a:fld>
            <a:endParaRPr kumimoji="1" lang="ja-JP" altLang="en-US"/>
          </a:p>
        </p:txBody>
      </p:sp>
    </p:spTree>
    <p:extLst>
      <p:ext uri="{BB962C8B-B14F-4D97-AF65-F5344CB8AC3E}">
        <p14:creationId xmlns:p14="http://schemas.microsoft.com/office/powerpoint/2010/main" val="1813418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5E695-0E0D-C7A6-07E9-B3AA45D34C6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517CF3-0886-B1FF-D64C-30A94BA61E5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C73A1C1-AFC0-D1A2-C511-352141ED5CC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dirty="0"/>
              <a:t>次に</a:t>
            </a:r>
            <a:r>
              <a:rPr lang="en-US" altLang="ja-JP" b="0" dirty="0"/>
              <a:t>LLM</a:t>
            </a:r>
            <a:r>
              <a:rPr lang="ja-JP" altLang="en-US" b="0" dirty="0"/>
              <a:t>　</a:t>
            </a:r>
            <a:r>
              <a:rPr lang="en-US" altLang="ja-JP" b="0" dirty="0"/>
              <a:t>API</a:t>
            </a:r>
            <a:r>
              <a:rPr lang="ja-JP" altLang="en-US" b="0" dirty="0"/>
              <a:t>を用いた要約文の生成手法について説明します</a:t>
            </a:r>
            <a:endParaRPr lang="en-US" altLang="ja-JP" b="0" dirty="0"/>
          </a:p>
          <a:p>
            <a:endParaRPr lang="en-US" altLang="ja-JP" dirty="0"/>
          </a:p>
          <a:p>
            <a:r>
              <a:rPr lang="ja-JP" altLang="en-US" dirty="0"/>
              <a:t>まず、各記事データ</a:t>
            </a:r>
            <a:r>
              <a:rPr lang="en-US" altLang="ja-JP" dirty="0"/>
              <a:t>D</a:t>
            </a:r>
            <a:r>
              <a:rPr lang="ja-JP" altLang="en-US" dirty="0"/>
              <a:t>について</a:t>
            </a:r>
            <a:r>
              <a:rPr lang="en-US" altLang="ja-JP" dirty="0"/>
              <a:t>,</a:t>
            </a:r>
          </a:p>
          <a:p>
            <a:r>
              <a:rPr lang="en-US" altLang="ja-JP" dirty="0"/>
              <a:t>D_{title}</a:t>
            </a:r>
            <a:r>
              <a:rPr lang="ja-JP" altLang="en-US" dirty="0"/>
              <a:t>と</a:t>
            </a:r>
            <a:r>
              <a:rPr lang="en-US" altLang="ja-JP" dirty="0"/>
              <a:t>D_{body}</a:t>
            </a:r>
            <a:r>
              <a:rPr lang="ja-JP" altLang="en-US" dirty="0"/>
              <a:t>の情報から図のようなプロンプト</a:t>
            </a:r>
            <a:r>
              <a:rPr lang="en-US" altLang="ja-JP" dirty="0"/>
              <a:t>D_{prompt}</a:t>
            </a:r>
            <a:r>
              <a:rPr lang="ja-JP" altLang="en-US" dirty="0"/>
              <a:t>を作成します。</a:t>
            </a:r>
            <a:endParaRPr lang="en-US" altLang="ja-JP" dirty="0"/>
          </a:p>
          <a:p>
            <a:r>
              <a:rPr lang="ja-JP" altLang="en-US" dirty="0"/>
              <a:t>そして</a:t>
            </a:r>
            <a:r>
              <a:rPr lang="en-US" altLang="ja-JP" dirty="0"/>
              <a:t>, </a:t>
            </a:r>
            <a:r>
              <a:rPr lang="en-US" altLang="ja-JP" dirty="0" err="1"/>
              <a:t>PLAmo</a:t>
            </a:r>
            <a:r>
              <a:rPr lang="en-US" altLang="ja-JP" dirty="0"/>
              <a:t> API </a:t>
            </a:r>
            <a:r>
              <a:rPr lang="ja-JP" altLang="en-US" dirty="0"/>
              <a:t>から得られた回答を記事データ</a:t>
            </a:r>
            <a:r>
              <a:rPr lang="en-US" altLang="ja-JP" dirty="0"/>
              <a:t>D</a:t>
            </a:r>
            <a:r>
              <a:rPr lang="ja-JP" altLang="en-US" dirty="0"/>
              <a:t>に対する要約文</a:t>
            </a:r>
            <a:r>
              <a:rPr lang="en-US" altLang="ja-JP" dirty="0"/>
              <a:t>D_{summary}</a:t>
            </a:r>
            <a:r>
              <a:rPr lang="ja-JP" altLang="en-US" dirty="0"/>
              <a:t>とします。</a:t>
            </a:r>
            <a:endParaRPr lang="en-US" altLang="ja-JP" dirty="0"/>
          </a:p>
          <a:p>
            <a:r>
              <a:rPr lang="ja-JP" altLang="en-US" b="1" dirty="0"/>
              <a:t>このとき、温度パラメータは</a:t>
            </a:r>
            <a:r>
              <a:rPr lang="en-US" altLang="ja-JP" b="1" dirty="0"/>
              <a:t>0</a:t>
            </a:r>
            <a:r>
              <a:rPr lang="ja-JP" altLang="en-US" b="1" dirty="0"/>
              <a:t>としました</a:t>
            </a:r>
            <a:r>
              <a:rPr lang="en-US" altLang="ja-JP" dirty="0"/>
              <a:t>.</a:t>
            </a:r>
            <a:endParaRPr lang="ja-JP" altLang="en-US" dirty="0"/>
          </a:p>
        </p:txBody>
      </p:sp>
      <p:sp>
        <p:nvSpPr>
          <p:cNvPr id="4" name="スライド番号プレースホルダー 3">
            <a:extLst>
              <a:ext uri="{FF2B5EF4-FFF2-40B4-BE49-F238E27FC236}">
                <a16:creationId xmlns:a16="http://schemas.microsoft.com/office/drawing/2014/main" id="{9865E3FC-D5F6-B70A-0948-CC144A893CF3}"/>
              </a:ext>
            </a:extLst>
          </p:cNvPr>
          <p:cNvSpPr>
            <a:spLocks noGrp="1"/>
          </p:cNvSpPr>
          <p:nvPr>
            <p:ph type="sldNum" sz="quarter" idx="5"/>
          </p:nvPr>
        </p:nvSpPr>
        <p:spPr/>
        <p:txBody>
          <a:bodyPr/>
          <a:lstStyle/>
          <a:p>
            <a:fld id="{AB4198F6-3BD3-45C7-8FA6-C18C234E0100}" type="slidenum">
              <a:rPr kumimoji="1" lang="ja-JP" altLang="en-US" smtClean="0"/>
              <a:t>15</a:t>
            </a:fld>
            <a:endParaRPr kumimoji="1" lang="ja-JP" altLang="en-US"/>
          </a:p>
        </p:txBody>
      </p:sp>
    </p:spTree>
    <p:extLst>
      <p:ext uri="{BB962C8B-B14F-4D97-AF65-F5344CB8AC3E}">
        <p14:creationId xmlns:p14="http://schemas.microsoft.com/office/powerpoint/2010/main" val="34233466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9E827-0B1C-C474-3B28-6D8EB57259E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80FE87E-E22E-B0AA-2E90-88238A72ECC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A3B6FE1-59B1-2B91-3A72-82BB470B059A}"/>
              </a:ext>
            </a:extLst>
          </p:cNvPr>
          <p:cNvSpPr>
            <a:spLocks noGrp="1"/>
          </p:cNvSpPr>
          <p:nvPr>
            <p:ph type="body" idx="1"/>
          </p:nvPr>
        </p:nvSpPr>
        <p:spPr/>
        <p:txBody>
          <a:bodyPr/>
          <a:lstStyle/>
          <a:p>
            <a:r>
              <a:rPr lang="ja-JP" altLang="en-US" b="0" dirty="0"/>
              <a:t>次に</a:t>
            </a:r>
            <a:r>
              <a:rPr lang="en-US" altLang="ja-JP" sz="1200" b="1" dirty="0">
                <a:solidFill>
                  <a:srgbClr val="F4B54B"/>
                </a:solidFill>
                <a:latin typeface="+mn-ea"/>
              </a:rPr>
              <a:t>CAP </a:t>
            </a:r>
            <a:r>
              <a:rPr lang="ja-JP" altLang="en-US" sz="1200" b="1" dirty="0">
                <a:solidFill>
                  <a:srgbClr val="F4B54B"/>
                </a:solidFill>
                <a:latin typeface="+mn-ea"/>
              </a:rPr>
              <a:t>をベースとした要約文情報を組み込んだプーリング手法</a:t>
            </a:r>
            <a:r>
              <a:rPr lang="ja-JP" altLang="en-US" sz="1200" b="0" dirty="0">
                <a:solidFill>
                  <a:srgbClr val="F4B54B"/>
                </a:solidFill>
                <a:latin typeface="+mn-ea"/>
              </a:rPr>
              <a:t>について説明します</a:t>
            </a:r>
            <a:endParaRPr lang="en-US" altLang="ja-JP" sz="1200" b="0" dirty="0">
              <a:solidFill>
                <a:srgbClr val="F4B54B"/>
              </a:solidFill>
              <a:latin typeface="+mn-ea"/>
            </a:endParaRPr>
          </a:p>
          <a:p>
            <a:r>
              <a:rPr lang="ja-JP" altLang="en-US" sz="1200" b="0" dirty="0">
                <a:solidFill>
                  <a:srgbClr val="F4B54B"/>
                </a:solidFill>
                <a:latin typeface="+mn-ea"/>
              </a:rPr>
              <a:t>本研究では２種類のモデルを提案します</a:t>
            </a:r>
            <a:endParaRPr lang="en-US" altLang="ja-JP" b="0" dirty="0"/>
          </a:p>
        </p:txBody>
      </p:sp>
      <p:sp>
        <p:nvSpPr>
          <p:cNvPr id="4" name="スライド番号プレースホルダー 3">
            <a:extLst>
              <a:ext uri="{FF2B5EF4-FFF2-40B4-BE49-F238E27FC236}">
                <a16:creationId xmlns:a16="http://schemas.microsoft.com/office/drawing/2014/main" id="{8E3ACCED-E0E8-930B-7C48-24D8413311B4}"/>
              </a:ext>
            </a:extLst>
          </p:cNvPr>
          <p:cNvSpPr>
            <a:spLocks noGrp="1"/>
          </p:cNvSpPr>
          <p:nvPr>
            <p:ph type="sldNum" sz="quarter" idx="5"/>
          </p:nvPr>
        </p:nvSpPr>
        <p:spPr/>
        <p:txBody>
          <a:bodyPr/>
          <a:lstStyle/>
          <a:p>
            <a:fld id="{AB4198F6-3BD3-45C7-8FA6-C18C234E0100}" type="slidenum">
              <a:rPr kumimoji="1" lang="ja-JP" altLang="en-US" smtClean="0"/>
              <a:t>16</a:t>
            </a:fld>
            <a:endParaRPr kumimoji="1" lang="ja-JP" altLang="en-US"/>
          </a:p>
        </p:txBody>
      </p:sp>
    </p:spTree>
    <p:extLst>
      <p:ext uri="{BB962C8B-B14F-4D97-AF65-F5344CB8AC3E}">
        <p14:creationId xmlns:p14="http://schemas.microsoft.com/office/powerpoint/2010/main" val="8824171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AFB14-9DFA-EBA7-A2F9-222FD0C1059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4DD3310-6B30-76B9-FD8B-B187C5224161}"/>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C077FC40-DD39-3346-5D19-99480304EAD4}"/>
                  </a:ext>
                </a:extLst>
              </p:cNvPr>
              <p:cNvSpPr>
                <a:spLocks noGrp="1"/>
              </p:cNvSpPr>
              <p:nvPr>
                <p:ph type="body" idx="1"/>
              </p:nvPr>
            </p:nvSpPr>
            <p:spPr/>
            <p:txBody>
              <a:bodyPr/>
              <a:lstStyle/>
              <a:p>
                <a:r>
                  <a:rPr lang="ja-JP" altLang="en-US" b="0" dirty="0"/>
                  <a:t>次に従来手法である</a:t>
                </a:r>
                <a:r>
                  <a:rPr lang="ja-JP" altLang="en-US" sz="1200" b="1" dirty="0">
                    <a:solidFill>
                      <a:srgbClr val="F4B54B"/>
                    </a:solidFill>
                    <a:latin typeface="+mn-ea"/>
                  </a:rPr>
                  <a:t>大和の手法をベースとした要約文情報を組み込んだプーリング手法</a:t>
                </a:r>
                <a:r>
                  <a:rPr lang="ja-JP" altLang="en-US" sz="1200" b="0" dirty="0">
                    <a:solidFill>
                      <a:srgbClr val="F4B54B"/>
                    </a:solidFill>
                    <a:latin typeface="+mn-ea"/>
                  </a:rPr>
                  <a:t>について説明します</a:t>
                </a:r>
                <a:endParaRPr lang="en-US" altLang="ja-JP" sz="1200" b="0" dirty="0">
                  <a:solidFill>
                    <a:srgbClr val="F4B54B"/>
                  </a:solidFill>
                  <a:latin typeface="+mn-ea"/>
                </a:endParaRPr>
              </a:p>
              <a:p>
                <a:r>
                  <a:rPr lang="ja-JP" altLang="en-US" sz="1200" b="0" dirty="0">
                    <a:solidFill>
                      <a:srgbClr val="F4B54B"/>
                    </a:solidFill>
                    <a:latin typeface="+mn-ea"/>
                  </a:rPr>
                  <a:t>本研究では２種類のモデルを提案します</a:t>
                </a:r>
                <a:endParaRPr lang="en-US" altLang="ja-JP" b="0" dirty="0"/>
              </a:p>
              <a:p>
                <a:r>
                  <a:rPr lang="ja-JP" altLang="en-US" sz="1200" b="0" dirty="0">
                    <a:latin typeface="+mn-ea"/>
                    <a:ea typeface="+mn-ea"/>
                  </a:rPr>
                  <a:t>提案手法</a:t>
                </a:r>
                <a:r>
                  <a:rPr lang="en-US" altLang="ja-JP" sz="1200" b="0" dirty="0">
                    <a:latin typeface="+mn-ea"/>
                    <a:ea typeface="+mn-ea"/>
                  </a:rPr>
                  <a:t>1</a:t>
                </a:r>
                <a:r>
                  <a:rPr lang="ja-JP" altLang="en-US" sz="1200" b="0" dirty="0">
                    <a:latin typeface="+mn-ea"/>
                    <a:ea typeface="+mn-ea"/>
                  </a:rPr>
                  <a:t>は </a:t>
                </a:r>
                <a:r>
                  <a:rPr lang="en-US" altLang="ja-JP" sz="1200" b="1" dirty="0">
                    <a:latin typeface="+mn-ea"/>
                    <a:ea typeface="+mn-ea"/>
                  </a:rPr>
                  <a:t>BERT </a:t>
                </a:r>
                <a:r>
                  <a:rPr lang="ja-JP" altLang="en-US" sz="1200" b="1" dirty="0">
                    <a:latin typeface="+mn-ea"/>
                    <a:ea typeface="+mn-ea"/>
                  </a:rPr>
                  <a:t>の並列化による要約文情報の統合手法モデル</a:t>
                </a:r>
                <a:r>
                  <a:rPr lang="ja-JP" altLang="en-US" sz="1200" b="0" dirty="0">
                    <a:latin typeface="+mn-ea"/>
                    <a:ea typeface="+mn-ea"/>
                  </a:rPr>
                  <a:t>です</a:t>
                </a:r>
                <a:r>
                  <a:rPr lang="en-US" altLang="ja-JP" sz="1400" dirty="0">
                    <a:latin typeface="+mn-ea"/>
                    <a:ea typeface="+mn-ea"/>
                  </a:rPr>
                  <a:t>	</a:t>
                </a:r>
              </a:p>
              <a:p>
                <a:r>
                  <a:rPr lang="ja-JP" altLang="en-US" sz="1400" dirty="0">
                    <a:latin typeface="+mn-ea"/>
                    <a:ea typeface="+mn-ea"/>
                  </a:rPr>
                  <a:t>これは、大和の手法に対して、赤枠に当たる部分を追加したものです。</a:t>
                </a:r>
                <a:endParaRPr lang="en-US" altLang="ja-JP" dirty="0"/>
              </a:p>
              <a:p>
                <a:r>
                  <a:rPr lang="ja-JP" altLang="en-US" dirty="0"/>
                  <a:t>この赤枠の中では、左側と同様に、要約文に対する分散表現を並行して学習します</a:t>
                </a:r>
                <a:endParaRPr lang="en-US" altLang="ja-JP" dirty="0"/>
              </a:p>
              <a:p>
                <a:r>
                  <a:rPr lang="en-US" altLang="ja-JP" b="1" dirty="0"/>
                  <a:t>BERT</a:t>
                </a:r>
                <a:r>
                  <a:rPr lang="ja-JP" altLang="en-US" b="0" dirty="0"/>
                  <a:t>への入力形式は図の通りです</a:t>
                </a:r>
                <a:r>
                  <a:rPr lang="en-US" altLang="ja-JP" b="0" dirty="0"/>
                  <a:t>.</a:t>
                </a:r>
                <a:endParaRPr lang="en-US" altLang="ja-JP" b="1" dirty="0"/>
              </a:p>
              <a:p>
                <a:pPr marL="0" lvl="0" indent="0" algn="l" rtl="0">
                  <a:spcBef>
                    <a:spcPts val="0"/>
                  </a:spcBef>
                  <a:spcAft>
                    <a:spcPts val="0"/>
                  </a:spcAft>
                  <a:buNone/>
                </a:pPr>
                <a:r>
                  <a:rPr lang="ja-JP" altLang="en-US" sz="1200" dirty="0">
                    <a:latin typeface="+mn-ea"/>
                    <a:ea typeface="+mn-ea"/>
                  </a:rPr>
                  <a:t>そして学習可能な和が</a:t>
                </a:r>
                <a:r>
                  <a:rPr lang="en-US" altLang="ja-JP" sz="1200" dirty="0">
                    <a:latin typeface="+mn-ea"/>
                    <a:ea typeface="+mn-ea"/>
                  </a:rPr>
                  <a:t>1</a:t>
                </a:r>
                <a:r>
                  <a:rPr lang="ja-JP" altLang="en-US" sz="1200" dirty="0">
                    <a:latin typeface="+mn-ea"/>
                    <a:ea typeface="+mn-ea"/>
                  </a:rPr>
                  <a:t>となる非負の</a:t>
                </a:r>
                <a14:m>
                  <m:oMath xmlns:m="http://schemas.openxmlformats.org/officeDocument/2006/math">
                    <m:r>
                      <a:rPr lang="ja-JP" altLang="en-US" sz="1200" b="0" i="1" dirty="0" smtClean="0">
                        <a:latin typeface="Cambria Math" panose="02040503050406030204" pitchFamily="18" charset="0"/>
                        <a:ea typeface="+mn-ea"/>
                      </a:rPr>
                      <m:t>パラメータ</m:t>
                    </m:r>
                    <m:r>
                      <a:rPr lang="en-US" altLang="ja-JP" sz="1200" b="0" i="1" dirty="0" smtClean="0">
                        <a:latin typeface="Cambria Math" panose="02040503050406030204" pitchFamily="18" charset="0"/>
                        <a:ea typeface="+mn-ea"/>
                      </a:rPr>
                      <m:t> </m:t>
                    </m:r>
                    <m:r>
                      <a:rPr lang="en-US" altLang="ja-JP" sz="1200" b="0" i="1" smtClean="0">
                        <a:latin typeface="Cambria Math" panose="02040503050406030204" pitchFamily="18" charset="0"/>
                        <a:ea typeface="+mn-ea"/>
                      </a:rPr>
                      <m:t>𝑝</m:t>
                    </m:r>
                    <m:r>
                      <a:rPr lang="en-US" altLang="ja-JP" sz="1200" b="0" i="1" smtClean="0">
                        <a:latin typeface="Cambria Math" panose="02040503050406030204" pitchFamily="18" charset="0"/>
                        <a:ea typeface="+mn-ea"/>
                      </a:rPr>
                      <m:t>,  </m:t>
                    </m:r>
                    <m:r>
                      <a:rPr lang="en-US" altLang="ja-JP" sz="1200" b="0" i="1" smtClean="0">
                        <a:latin typeface="Cambria Math" panose="02040503050406030204" pitchFamily="18" charset="0"/>
                        <a:ea typeface="+mn-ea"/>
                      </a:rPr>
                      <m:t>𝑞</m:t>
                    </m:r>
                    <m:r>
                      <a:rPr lang="en-US" altLang="ja-JP" sz="1200" b="0" i="1" smtClean="0">
                        <a:latin typeface="Cambria Math" panose="02040503050406030204" pitchFamily="18" charset="0"/>
                        <a:ea typeface="+mn-ea"/>
                      </a:rPr>
                      <m:t>,  </m:t>
                    </m:r>
                    <m:r>
                      <a:rPr lang="en-US" altLang="ja-JP" sz="1200" b="0" i="1" smtClean="0">
                        <a:latin typeface="Cambria Math" panose="02040503050406030204" pitchFamily="18" charset="0"/>
                        <a:ea typeface="+mn-ea"/>
                      </a:rPr>
                      <m:t>𝑟</m:t>
                    </m:r>
                    <m:r>
                      <a:rPr lang="en-US" altLang="ja-JP" sz="1200" b="0" i="1" smtClean="0">
                        <a:latin typeface="Cambria Math" panose="02040503050406030204" pitchFamily="18" charset="0"/>
                        <a:ea typeface="+mn-ea"/>
                      </a:rPr>
                      <m:t>, </m:t>
                    </m:r>
                    <m:r>
                      <a:rPr lang="en-US" altLang="ja-JP" sz="1200" b="0" i="1" smtClean="0">
                        <a:latin typeface="Cambria Math" panose="02040503050406030204" pitchFamily="18" charset="0"/>
                        <a:ea typeface="+mn-ea"/>
                      </a:rPr>
                      <m:t>𝑠</m:t>
                    </m:r>
                  </m:oMath>
                </a14:m>
                <a:r>
                  <a:rPr lang="ja-JP" altLang="en-US" sz="1200" dirty="0">
                    <a:latin typeface="+mn-ea"/>
                    <a:ea typeface="+mn-ea"/>
                  </a:rPr>
                  <a:t>を用いて</a:t>
                </a:r>
                <a:endParaRPr lang="en-US" altLang="ja-JP" sz="1200" dirty="0">
                  <a:latin typeface="+mn-ea"/>
                  <a:ea typeface="+mn-ea"/>
                </a:endParaRPr>
              </a:p>
              <a:p>
                <a:pPr lvl="0"/>
                <a14:m>
                  <m:oMath xmlns:m="http://schemas.openxmlformats.org/officeDocument/2006/math">
                    <m:r>
                      <a:rPr kumimoji="1" lang="ja-JP" altLang="en-US" sz="1200" i="1" smtClean="0">
                        <a:latin typeface="Cambria Math" panose="02040503050406030204" pitchFamily="18" charset="0"/>
                        <a:ea typeface="+mn-ea"/>
                      </a:rPr>
                      <m:t>こ</m:t>
                    </m:r>
                  </m:oMath>
                </a14:m>
                <a:r>
                  <a:rPr lang="ja-JP" altLang="en-US" sz="1200" dirty="0">
                    <a:latin typeface="+mn-ea"/>
                    <a:ea typeface="+mn-ea"/>
                  </a:rPr>
                  <a:t>れら </a:t>
                </a:r>
                <a:r>
                  <a:rPr lang="en-US" altLang="ja-JP" sz="1200" dirty="0">
                    <a:latin typeface="+mn-ea"/>
                    <a:ea typeface="+mn-ea"/>
                  </a:rPr>
                  <a:t>4 </a:t>
                </a:r>
                <a:r>
                  <a:rPr lang="ja-JP" altLang="en-US" sz="1200" dirty="0">
                    <a:latin typeface="+mn-ea"/>
                    <a:ea typeface="+mn-ea"/>
                  </a:rPr>
                  <a:t>つのベクトルの重み付き和</a:t>
                </a:r>
                <a:r>
                  <a:rPr lang="en-US" altLang="ja-JP" sz="1200" dirty="0">
                    <a:latin typeface="+mn-ea"/>
                    <a:ea typeface="+mn-ea"/>
                  </a:rPr>
                  <a:t>C</a:t>
                </a:r>
                <a:r>
                  <a:rPr lang="ja-JP" altLang="en-US" sz="1200" dirty="0">
                    <a:latin typeface="+mn-ea"/>
                    <a:ea typeface="+mn-ea"/>
                  </a:rPr>
                  <a:t>を入力文の分散表現とします</a:t>
                </a:r>
                <a:endParaRPr lang="en-US" altLang="ja-JP" sz="1200" dirty="0">
                  <a:latin typeface="+mn-ea"/>
                  <a:ea typeface="+mn-ea"/>
                </a:endParaRPr>
              </a:p>
            </p:txBody>
          </p:sp>
        </mc:Choice>
        <mc:Fallback xmlns="">
          <p:sp>
            <p:nvSpPr>
              <p:cNvPr id="3" name="ノート プレースホルダー 2">
                <a:extLst>
                  <a:ext uri="{FF2B5EF4-FFF2-40B4-BE49-F238E27FC236}">
                    <a16:creationId xmlns:a16="http://schemas.microsoft.com/office/drawing/2014/main" id="{C077FC40-DD39-3346-5D19-99480304EAD4}"/>
                  </a:ext>
                </a:extLst>
              </p:cNvPr>
              <p:cNvSpPr>
                <a:spLocks noGrp="1"/>
              </p:cNvSpPr>
              <p:nvPr>
                <p:ph type="body" idx="1"/>
              </p:nvPr>
            </p:nvSpPr>
            <p:spPr/>
            <p:txBody>
              <a:bodyPr/>
              <a:lstStyle/>
              <a:p>
                <a:r>
                  <a:rPr lang="ja-JP" altLang="en-US" dirty="0"/>
                  <a:t>前述したように本研究では、図のように大和らによる先行研究に対する新しいアプローチとして、</a:t>
                </a:r>
                <a:endParaRPr lang="en-US" altLang="ja-JP" dirty="0"/>
              </a:p>
              <a:p>
                <a:r>
                  <a:rPr lang="en-US" altLang="ja-JP" dirty="0"/>
                  <a:t>CAP</a:t>
                </a:r>
                <a:r>
                  <a:rPr lang="ja-JP" altLang="en-US" dirty="0"/>
                  <a:t>層における要約ベクトル項</a:t>
                </a:r>
                <a:r>
                  <a:rPr lang="en-US" altLang="ja-JP" dirty="0"/>
                  <a:t>E_{sum} </a:t>
                </a:r>
                <a:r>
                  <a:rPr lang="ja-JP" altLang="en-US" dirty="0"/>
                  <a:t>の追加を行ったプーリング手法について検討します。</a:t>
                </a:r>
                <a:endParaRPr lang="en-US" altLang="ja-JP" dirty="0"/>
              </a:p>
              <a:p>
                <a:endParaRPr lang="en-US" altLang="ja-JP" dirty="0"/>
              </a:p>
              <a:p>
                <a:r>
                  <a:rPr lang="ja-JP" altLang="en-US" dirty="0"/>
                  <a:t>大規模言語モデルを用いて元データから要約文を生成し、</a:t>
                </a:r>
                <a:endParaRPr lang="en-US" altLang="ja-JP" dirty="0"/>
              </a:p>
              <a:p>
                <a:r>
                  <a:rPr lang="ja-JP" altLang="en-US" dirty="0"/>
                  <a:t>次に生成した要約文に対応する </a:t>
                </a:r>
                <a:r>
                  <a:rPr lang="en-US" altLang="ja-JP" dirty="0"/>
                  <a:t>E_{</a:t>
                </a:r>
                <a:r>
                  <a:rPr lang="en-US" altLang="ja-JP" dirty="0" err="1"/>
                  <a:t>cls</a:t>
                </a:r>
                <a:r>
                  <a:rPr lang="en-US" altLang="ja-JP" dirty="0"/>
                  <a:t>}</a:t>
                </a:r>
                <a:r>
                  <a:rPr lang="ja-JP" altLang="en-US" dirty="0"/>
                  <a:t>を算出し、これを</a:t>
                </a:r>
                <a:r>
                  <a:rPr lang="en-US" altLang="ja-JP" dirty="0"/>
                  <a:t>E_{sum}</a:t>
                </a:r>
                <a:r>
                  <a:rPr lang="ja-JP" altLang="en-US" dirty="0"/>
                  <a:t>とします。要約文の生成方法については後述します。</a:t>
                </a:r>
                <a:endParaRPr lang="en-US" altLang="ja-JP" dirty="0"/>
              </a:p>
              <a:p>
                <a:pPr marL="0" lvl="0" indent="0" algn="l" rtl="0">
                  <a:spcBef>
                    <a:spcPts val="0"/>
                  </a:spcBef>
                  <a:spcAft>
                    <a:spcPts val="0"/>
                  </a:spcAft>
                  <a:buNone/>
                </a:pPr>
                <a:r>
                  <a:rPr lang="ja-JP" altLang="en-US" sz="1200" dirty="0">
                    <a:latin typeface="+mn-ea"/>
                    <a:ea typeface="+mn-ea"/>
                  </a:rPr>
                  <a:t>そして学習可能なパラメータ </a:t>
                </a:r>
                <a:r>
                  <a:rPr lang="en-US" altLang="ja-JP" sz="1200" b="0" i="0">
                    <a:latin typeface="Cambria Math" panose="02040503050406030204" pitchFamily="18" charset="0"/>
                    <a:ea typeface="+mn-ea"/>
                  </a:rPr>
                  <a:t>𝑝,  𝑞,  𝑟(≥0)</a:t>
                </a:r>
                <a:r>
                  <a:rPr lang="en-US" altLang="ja-JP" sz="1200" dirty="0">
                    <a:latin typeface="+mn-ea"/>
                    <a:ea typeface="+mn-ea"/>
                  </a:rPr>
                  <a:t> </a:t>
                </a:r>
                <a:r>
                  <a:rPr lang="ja-JP" altLang="en-US" sz="1200" dirty="0">
                    <a:latin typeface="+mn-ea"/>
                    <a:ea typeface="+mn-ea"/>
                  </a:rPr>
                  <a:t>を用いて</a:t>
                </a:r>
                <a:endParaRPr lang="en-US" altLang="ja-JP" sz="1200" dirty="0">
                  <a:latin typeface="+mn-ea"/>
                  <a:ea typeface="+mn-ea"/>
                </a:endParaRPr>
              </a:p>
              <a:p>
                <a:pPr lvl="0"/>
                <a:r>
                  <a:rPr kumimoji="1" lang="en-US" altLang="ja-JP" sz="1200" b="0" i="0">
                    <a:latin typeface="Cambria Math" panose="02040503050406030204" pitchFamily="18" charset="0"/>
                    <a:ea typeface="+mn-ea"/>
                  </a:rPr>
                  <a:t>𝐸_[𝐶𝐿𝑆] </a:t>
                </a:r>
                <a:r>
                  <a:rPr lang="en-US" altLang="ja-JP" sz="1200" dirty="0">
                    <a:latin typeface="+mn-ea"/>
                    <a:ea typeface="+mn-ea"/>
                  </a:rPr>
                  <a:t>, </a:t>
                </a:r>
                <a:r>
                  <a:rPr kumimoji="1" lang="en-US" altLang="ja-JP" sz="1200" i="0">
                    <a:latin typeface="Cambria Math" panose="02040503050406030204" pitchFamily="18" charset="0"/>
                  </a:rPr>
                  <a:t>𝐸_𝐴𝑣𝑔</a:t>
                </a:r>
                <a:r>
                  <a:rPr lang="en-US" altLang="ja-JP" sz="1200" dirty="0">
                    <a:latin typeface="+mn-ea"/>
                    <a:ea typeface="+mn-ea"/>
                  </a:rPr>
                  <a:t> , </a:t>
                </a:r>
                <a:r>
                  <a:rPr lang="ja-JP" altLang="en-US" sz="1200" dirty="0">
                    <a:latin typeface="+mn-ea"/>
                    <a:ea typeface="+mn-ea"/>
                  </a:rPr>
                  <a:t>及び </a:t>
                </a:r>
                <a:r>
                  <a:rPr lang="en-US" altLang="ja-JP" sz="1200" dirty="0">
                    <a:latin typeface="+mn-ea"/>
                    <a:ea typeface="+mn-ea"/>
                  </a:rPr>
                  <a:t>E_{sum}</a:t>
                </a:r>
                <a:r>
                  <a:rPr lang="ja-JP" altLang="en-US" sz="1200" dirty="0">
                    <a:latin typeface="+mn-ea"/>
                    <a:ea typeface="+mn-ea"/>
                  </a:rPr>
                  <a:t>の重み付き和</a:t>
                </a:r>
                <a:r>
                  <a:rPr lang="en-US" altLang="ja-JP" sz="1200" baseline="0" dirty="0">
                    <a:latin typeface="+mn-ea"/>
                    <a:ea typeface="+mn-ea"/>
                  </a:rPr>
                  <a:t> </a:t>
                </a:r>
                <a:r>
                  <a:rPr lang="en-US" altLang="ja-JP" sz="1200" b="0" i="0">
                    <a:latin typeface="Cambria Math" panose="02040503050406030204" pitchFamily="18" charset="0"/>
                    <a:ea typeface="+mn-ea"/>
                  </a:rPr>
                  <a:t>𝑝</a:t>
                </a:r>
                <a:r>
                  <a:rPr kumimoji="1" lang="en-US" altLang="ja-JP" sz="1200" i="0">
                    <a:latin typeface="Cambria Math" panose="02040503050406030204" pitchFamily="18" charset="0"/>
                  </a:rPr>
                  <a:t>𝐸_[𝐶𝐿𝑆] </a:t>
                </a:r>
                <a:r>
                  <a:rPr kumimoji="1" lang="en-US" altLang="ja-JP" sz="1200" b="0" i="0">
                    <a:latin typeface="Cambria Math" panose="02040503050406030204" pitchFamily="18" charset="0"/>
                  </a:rPr>
                  <a:t>+𝑞</a:t>
                </a:r>
                <a:r>
                  <a:rPr kumimoji="1" lang="en-US" altLang="ja-JP" sz="1200" i="0">
                    <a:latin typeface="Cambria Math" panose="02040503050406030204" pitchFamily="18" charset="0"/>
                  </a:rPr>
                  <a:t>𝐸_𝐴𝑣𝑔</a:t>
                </a:r>
                <a:r>
                  <a:rPr lang="en-US" altLang="ja-JP" sz="1200" dirty="0">
                    <a:latin typeface="+mn-ea"/>
                    <a:ea typeface="+mn-ea"/>
                  </a:rPr>
                  <a:t> + r E_{sum}</a:t>
                </a:r>
                <a:r>
                  <a:rPr lang="ja-JP" altLang="en-US" sz="1200" dirty="0">
                    <a:latin typeface="+mn-ea"/>
                    <a:ea typeface="+mn-ea"/>
                  </a:rPr>
                  <a:t>を文の分散表現とし、</a:t>
                </a:r>
                <a:endParaRPr lang="en-US" altLang="ja-JP" sz="1200" dirty="0">
                  <a:latin typeface="+mn-ea"/>
                  <a:ea typeface="+mn-ea"/>
                </a:endParaRPr>
              </a:p>
              <a:p>
                <a:pPr lvl="0"/>
                <a:r>
                  <a:rPr lang="ja-JP" altLang="en-US" sz="1200" dirty="0">
                    <a:latin typeface="+mn-ea"/>
                    <a:ea typeface="+mn-ea"/>
                  </a:rPr>
                  <a:t>これを分類器への入力として分類タスクを解きます。</a:t>
                </a:r>
                <a:endParaRPr lang="en-US" altLang="ja-JP" dirty="0"/>
              </a:p>
            </p:txBody>
          </p:sp>
        </mc:Fallback>
      </mc:AlternateContent>
      <p:sp>
        <p:nvSpPr>
          <p:cNvPr id="4" name="スライド番号プレースホルダー 3">
            <a:extLst>
              <a:ext uri="{FF2B5EF4-FFF2-40B4-BE49-F238E27FC236}">
                <a16:creationId xmlns:a16="http://schemas.microsoft.com/office/drawing/2014/main" id="{32B1C402-C4B6-7BFA-9820-3A889A9DF888}"/>
              </a:ext>
            </a:extLst>
          </p:cNvPr>
          <p:cNvSpPr>
            <a:spLocks noGrp="1"/>
          </p:cNvSpPr>
          <p:nvPr>
            <p:ph type="sldNum" sz="quarter" idx="5"/>
          </p:nvPr>
        </p:nvSpPr>
        <p:spPr/>
        <p:txBody>
          <a:bodyPr/>
          <a:lstStyle/>
          <a:p>
            <a:fld id="{AB4198F6-3BD3-45C7-8FA6-C18C234E0100}" type="slidenum">
              <a:rPr kumimoji="1" lang="ja-JP" altLang="en-US" smtClean="0"/>
              <a:t>17</a:t>
            </a:fld>
            <a:endParaRPr kumimoji="1" lang="ja-JP" altLang="en-US"/>
          </a:p>
        </p:txBody>
      </p:sp>
    </p:spTree>
    <p:extLst>
      <p:ext uri="{BB962C8B-B14F-4D97-AF65-F5344CB8AC3E}">
        <p14:creationId xmlns:p14="http://schemas.microsoft.com/office/powerpoint/2010/main" val="14915785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B995F-C38A-E7F8-19F1-089B30C949E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9E44E1-CA6C-2537-6676-D46DE081C326}"/>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89611E83-6AA1-90E7-1305-BE282CB843BF}"/>
                  </a:ext>
                </a:extLst>
              </p:cNvPr>
              <p:cNvSpPr>
                <a:spLocks noGrp="1"/>
              </p:cNvSpPr>
              <p:nvPr>
                <p:ph type="body" idx="1"/>
              </p:nvPr>
            </p:nvSpPr>
            <p:spPr/>
            <p:txBody>
              <a:bodyPr/>
              <a:lstStyle/>
              <a:p>
                <a:r>
                  <a:rPr lang="ja-JP" altLang="en-US" dirty="0"/>
                  <a:t>学習可能なパラメータ </a:t>
                </a:r>
                <a:r>
                  <a:rPr lang="en-US" altLang="ja-JP" dirty="0"/>
                  <a:t>p, q, r ,s </a:t>
                </a:r>
                <a:r>
                  <a:rPr lang="ja-JP" altLang="en-US" dirty="0"/>
                  <a:t>の更新式は</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先行研究に倣って</a:t>
                </a:r>
                <a:r>
                  <a:rPr kumimoji="1" lang="ja-JP" altLang="en-US" sz="1200" dirty="0"/>
                  <a:t>更新後</a:t>
                </a:r>
                <a14:m>
                  <m:oMath xmlns:m="http://schemas.openxmlformats.org/officeDocument/2006/math">
                    <m:r>
                      <a:rPr kumimoji="1" lang="ja-JP" altLang="en-US" sz="1200" b="0" i="1" dirty="0">
                        <a:latin typeface="Cambria Math" panose="02040503050406030204" pitchFamily="18" charset="0"/>
                      </a:rPr>
                      <m:t>の</m:t>
                    </m:r>
                    <m:r>
                      <a:rPr kumimoji="1" lang="ja-JP" altLang="en-US" sz="1200" i="1" dirty="0" smtClean="0">
                        <a:latin typeface="Cambria Math" panose="02040503050406030204" pitchFamily="18" charset="0"/>
                      </a:rPr>
                      <m:t>パラメータ</m:t>
                    </m:r>
                    <m:r>
                      <a:rPr kumimoji="1" lang="ja-JP" altLang="en-US" sz="1200" i="1" dirty="0">
                        <a:latin typeface="Cambria Math" panose="02040503050406030204" pitchFamily="18" charset="0"/>
                      </a:rPr>
                      <m:t>を</m:t>
                    </m:r>
                  </m:oMath>
                </a14:m>
                <a:r>
                  <a:rPr kumimoji="1" lang="en-US" altLang="ja-JP" sz="1200" i="1" dirty="0">
                    <a:latin typeface="Cambria Math" panose="02040503050406030204" pitchFamily="18" charset="0"/>
                  </a:rPr>
                  <a:t> </a:t>
                </a:r>
                <a14:m>
                  <m:oMath xmlns:m="http://schemas.openxmlformats.org/officeDocument/2006/math">
                    <m:sSup>
                      <m:sSupPr>
                        <m:ctrlPr>
                          <a:rPr kumimoji="1" lang="en-US" altLang="ja-JP" sz="120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𝑝</m:t>
                        </m:r>
                      </m:e>
                      <m:sup>
                        <m:r>
                          <a:rPr kumimoji="1" lang="en-US" altLang="ja-JP" sz="1200" b="0" i="1" dirty="0" smtClean="0">
                            <a:latin typeface="Cambria Math" panose="02040503050406030204" pitchFamily="18" charset="0"/>
                          </a:rPr>
                          <m:t>′</m:t>
                        </m:r>
                      </m:sup>
                    </m:sSup>
                    <m:r>
                      <a:rPr kumimoji="1" lang="en-US" altLang="ja-JP" sz="1200" b="0" i="1" dirty="0" smtClean="0">
                        <a:latin typeface="Cambria Math" panose="02040503050406030204" pitchFamily="18" charset="0"/>
                      </a:rPr>
                      <m:t>, </m:t>
                    </m:r>
                    <m:sSup>
                      <m:sSupPr>
                        <m:ctrlPr>
                          <a:rPr kumimoji="1" lang="en-US" altLang="ja-JP" sz="1200" b="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𝑞</m:t>
                        </m:r>
                      </m:e>
                      <m:sup>
                        <m:r>
                          <a:rPr kumimoji="1" lang="en-US" altLang="ja-JP" sz="1200" b="0" i="1" dirty="0" smtClean="0">
                            <a:latin typeface="Cambria Math" panose="02040503050406030204" pitchFamily="18" charset="0"/>
                          </a:rPr>
                          <m:t>′</m:t>
                        </m:r>
                      </m:sup>
                    </m:sSup>
                    <m:r>
                      <a:rPr kumimoji="1" lang="en-US" altLang="ja-JP" sz="1200" b="0" i="1" dirty="0" smtClean="0">
                        <a:latin typeface="Cambria Math" panose="02040503050406030204" pitchFamily="18" charset="0"/>
                      </a:rPr>
                      <m:t>, </m:t>
                    </m:r>
                    <m:sSup>
                      <m:sSupPr>
                        <m:ctrlPr>
                          <a:rPr kumimoji="1" lang="en-US" altLang="ja-JP" sz="1200" b="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𝑟</m:t>
                        </m:r>
                      </m:e>
                      <m:sup>
                        <m:r>
                          <a:rPr kumimoji="1" lang="en-US" altLang="ja-JP" sz="1200" b="0" i="1" dirty="0" smtClean="0">
                            <a:latin typeface="Cambria Math" panose="02040503050406030204" pitchFamily="18" charset="0"/>
                          </a:rPr>
                          <m:t>′</m:t>
                        </m:r>
                      </m:sup>
                    </m:sSup>
                  </m:oMath>
                </a14:m>
                <a:r>
                  <a:rPr kumimoji="1" lang="ja-JP" altLang="en-US" sz="1200" dirty="0"/>
                  <a:t> </a:t>
                </a:r>
                <a:r>
                  <a:rPr kumimoji="1" lang="en-US" altLang="ja-JP" sz="1200" dirty="0"/>
                  <a:t>, s’</a:t>
                </a:r>
                <a:r>
                  <a:rPr kumimoji="1" lang="ja-JP" altLang="en-US" sz="1200" dirty="0"/>
                  <a:t>とすると</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このようになります</a:t>
                </a:r>
                <a:endParaRPr lang="en-US" altLang="ja-JP" dirty="0"/>
              </a:p>
            </p:txBody>
          </p:sp>
        </mc:Choice>
        <mc:Fallback xmlns="">
          <p:sp>
            <p:nvSpPr>
              <p:cNvPr id="3" name="ノート プレースホルダー 2">
                <a:extLst>
                  <a:ext uri="{FF2B5EF4-FFF2-40B4-BE49-F238E27FC236}">
                    <a16:creationId xmlns:a16="http://schemas.microsoft.com/office/drawing/2014/main" id="{89611E83-6AA1-90E7-1305-BE282CB843BF}"/>
                  </a:ext>
                </a:extLst>
              </p:cNvPr>
              <p:cNvSpPr>
                <a:spLocks noGrp="1"/>
              </p:cNvSpPr>
              <p:nvPr>
                <p:ph type="body" idx="1"/>
              </p:nvPr>
            </p:nvSpPr>
            <p:spPr/>
            <p:txBody>
              <a:bodyPr/>
              <a:lstStyle/>
              <a:p>
                <a:r>
                  <a:rPr lang="ja-JP" altLang="en-US" dirty="0"/>
                  <a:t>また、学習可能なパラメータ </a:t>
                </a:r>
                <a:r>
                  <a:rPr lang="en-US" altLang="ja-JP" dirty="0"/>
                  <a:t>p, q, r </a:t>
                </a:r>
                <a:r>
                  <a:rPr lang="ja-JP" altLang="en-US" dirty="0"/>
                  <a:t>の更新式は</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大和らに倣って</a:t>
                </a:r>
                <a:r>
                  <a:rPr kumimoji="1" lang="ja-JP" altLang="en-US" sz="1200" dirty="0"/>
                  <a:t>更新後</a:t>
                </a:r>
                <a:r>
                  <a:rPr kumimoji="1" lang="ja-JP" altLang="en-US" sz="1200" b="0" i="0" dirty="0">
                    <a:latin typeface="Cambria Math" panose="02040503050406030204" pitchFamily="18" charset="0"/>
                  </a:rPr>
                  <a:t>の</a:t>
                </a:r>
                <a:r>
                  <a:rPr kumimoji="1" lang="ja-JP" altLang="en-US" sz="1200" i="0" dirty="0">
                    <a:latin typeface="Cambria Math" panose="02040503050406030204" pitchFamily="18" charset="0"/>
                  </a:rPr>
                  <a:t>パラメータを</a:t>
                </a:r>
                <a:r>
                  <a:rPr kumimoji="1" lang="en-US" altLang="ja-JP" sz="1200" i="1" dirty="0">
                    <a:latin typeface="Cambria Math" panose="02040503050406030204" pitchFamily="18" charset="0"/>
                  </a:rPr>
                  <a:t> </a:t>
                </a:r>
                <a:r>
                  <a:rPr kumimoji="1" lang="en-US" altLang="ja-JP" sz="1200" b="0" i="0" dirty="0">
                    <a:latin typeface="Cambria Math" panose="02040503050406030204" pitchFamily="18" charset="0"/>
                  </a:rPr>
                  <a:t>𝑝^′, 𝑞^′, 𝑟^′</a:t>
                </a:r>
                <a:r>
                  <a:rPr kumimoji="1" lang="ja-JP" altLang="en-US" sz="1200" dirty="0"/>
                  <a:t> とした時</a:t>
                </a:r>
                <a:endParaRPr lang="en-US" altLang="ja-JP" dirty="0"/>
              </a:p>
              <a:p>
                <a:r>
                  <a:rPr lang="ja-JP" altLang="en-US" dirty="0"/>
                  <a:t>以下のような式で正規化することで更新をしていきます。</a:t>
                </a:r>
                <a:endParaRPr lang="en-US" altLang="ja-JP" dirty="0"/>
              </a:p>
            </p:txBody>
          </p:sp>
        </mc:Fallback>
      </mc:AlternateContent>
      <p:sp>
        <p:nvSpPr>
          <p:cNvPr id="4" name="スライド番号プレースホルダー 3">
            <a:extLst>
              <a:ext uri="{FF2B5EF4-FFF2-40B4-BE49-F238E27FC236}">
                <a16:creationId xmlns:a16="http://schemas.microsoft.com/office/drawing/2014/main" id="{2D2AFB45-B008-CE8B-5E85-495149044015}"/>
              </a:ext>
            </a:extLst>
          </p:cNvPr>
          <p:cNvSpPr>
            <a:spLocks noGrp="1"/>
          </p:cNvSpPr>
          <p:nvPr>
            <p:ph type="sldNum" sz="quarter" idx="5"/>
          </p:nvPr>
        </p:nvSpPr>
        <p:spPr/>
        <p:txBody>
          <a:bodyPr/>
          <a:lstStyle/>
          <a:p>
            <a:fld id="{AB4198F6-3BD3-45C7-8FA6-C18C234E0100}" type="slidenum">
              <a:rPr kumimoji="1" lang="ja-JP" altLang="en-US" smtClean="0"/>
              <a:t>18</a:t>
            </a:fld>
            <a:endParaRPr kumimoji="1" lang="ja-JP" altLang="en-US"/>
          </a:p>
        </p:txBody>
      </p:sp>
    </p:spTree>
    <p:extLst>
      <p:ext uri="{BB962C8B-B14F-4D97-AF65-F5344CB8AC3E}">
        <p14:creationId xmlns:p14="http://schemas.microsoft.com/office/powerpoint/2010/main" val="23956892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5FFBA-F24D-54E9-3488-32C1A4C2504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0C70C84-E2F1-D57B-3CD2-E677C6AF964A}"/>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B1314708-7B9C-14D5-3ACF-3A488F9DE685}"/>
                  </a:ext>
                </a:extLst>
              </p:cNvPr>
              <p:cNvSpPr>
                <a:spLocks noGrp="1"/>
              </p:cNvSpPr>
              <p:nvPr>
                <p:ph type="body" idx="1"/>
              </p:nvPr>
            </p:nvSpPr>
            <p:spPr/>
            <p:txBody>
              <a:bodyPr/>
              <a:lstStyle/>
              <a:p>
                <a:r>
                  <a:rPr lang="ja-JP" altLang="en-US" sz="1200" b="0" dirty="0">
                    <a:latin typeface="+mn-ea"/>
                    <a:ea typeface="+mn-ea"/>
                  </a:rPr>
                  <a:t>提案手法２は</a:t>
                </a:r>
                <a:endParaRPr lang="en-US" altLang="ja-JP" sz="1200" b="0" dirty="0">
                  <a:latin typeface="+mn-ea"/>
                  <a:ea typeface="+mn-ea"/>
                </a:endParaRPr>
              </a:p>
              <a:p>
                <a:r>
                  <a:rPr lang="ja-JP" altLang="en-US" sz="1200" b="1" dirty="0">
                    <a:latin typeface="+mn-ea"/>
                    <a:ea typeface="+mn-ea"/>
                  </a:rPr>
                  <a:t>スケーリング層を導入した要約文情報の統合手法モデル </a:t>
                </a:r>
                <a:r>
                  <a:rPr lang="ja-JP" altLang="en-US" sz="1200" b="0" dirty="0">
                    <a:latin typeface="+mn-ea"/>
                    <a:ea typeface="+mn-ea"/>
                  </a:rPr>
                  <a:t>です</a:t>
                </a:r>
                <a:endParaRPr lang="en-US" altLang="ja-JP" sz="1200" b="0" dirty="0">
                  <a:latin typeface="+mn-ea"/>
                  <a:ea typeface="+mn-ea"/>
                </a:endParaRPr>
              </a:p>
              <a:p>
                <a:r>
                  <a:rPr lang="ja-JP" altLang="en-US" sz="1200" b="0" dirty="0">
                    <a:latin typeface="+mn-ea"/>
                    <a:ea typeface="+mn-ea"/>
                  </a:rPr>
                  <a:t>これは、</a:t>
                </a:r>
                <a:r>
                  <a:rPr lang="ja-JP" altLang="en-US" sz="1200" dirty="0">
                    <a:latin typeface="+mn-ea"/>
                    <a:ea typeface="+mn-ea"/>
                  </a:rPr>
                  <a:t>大和の手法に対して</a:t>
                </a:r>
                <a:r>
                  <a:rPr lang="en-US" altLang="ja-JP" sz="1200" dirty="0">
                    <a:latin typeface="+mn-ea"/>
                    <a:ea typeface="+mn-ea"/>
                  </a:rPr>
                  <a:t>, </a:t>
                </a:r>
                <a:r>
                  <a:rPr lang="ja-JP" altLang="en-US" sz="1200" dirty="0">
                    <a:latin typeface="+mn-ea"/>
                    <a:ea typeface="+mn-ea"/>
                  </a:rPr>
                  <a:t>事前学習済 </a:t>
                </a:r>
                <a:r>
                  <a:rPr lang="en-US" altLang="ja-JP" sz="1200" dirty="0">
                    <a:latin typeface="+mn-ea"/>
                    <a:ea typeface="+mn-ea"/>
                  </a:rPr>
                  <a:t>BERT </a:t>
                </a:r>
                <a:r>
                  <a:rPr lang="ja-JP" altLang="en-US" sz="1200" dirty="0">
                    <a:latin typeface="+mn-ea"/>
                    <a:ea typeface="+mn-ea"/>
                  </a:rPr>
                  <a:t>モデルの出力先に スケーリング層を組み込んだモデルです。</a:t>
                </a:r>
                <a:endParaRPr lang="en-US" altLang="ja-JP" sz="1200" dirty="0">
                  <a:latin typeface="+mn-ea"/>
                  <a:ea typeface="+mn-ea"/>
                </a:endParaRPr>
              </a:p>
              <a:p>
                <a:r>
                  <a:rPr lang="ja-JP" altLang="en-US" sz="1200" b="0" dirty="0">
                    <a:latin typeface="+mn-ea"/>
                    <a:ea typeface="+mn-ea"/>
                  </a:rPr>
                  <a:t>このスケーリング層では</a:t>
                </a:r>
                <a:r>
                  <a:rPr lang="en-US" altLang="ja-JP" sz="1200" b="0" dirty="0" err="1">
                    <a:latin typeface="+mn-ea"/>
                    <a:ea typeface="+mn-ea"/>
                  </a:rPr>
                  <a:t>bert</a:t>
                </a:r>
                <a:r>
                  <a:rPr lang="ja-JP" altLang="en-US" sz="1200" b="0" dirty="0">
                    <a:latin typeface="+mn-ea"/>
                    <a:ea typeface="+mn-ea"/>
                  </a:rPr>
                  <a:t>から得た単語ベクトル</a:t>
                </a:r>
                <a:r>
                  <a:rPr lang="en-US" altLang="ja-JP" sz="1200" b="0" dirty="0" err="1">
                    <a:latin typeface="+mn-ea"/>
                    <a:ea typeface="+mn-ea"/>
                  </a:rPr>
                  <a:t>E_i</a:t>
                </a:r>
                <a:r>
                  <a:rPr lang="ja-JP" altLang="en-US" sz="1200" b="0" dirty="0">
                    <a:latin typeface="+mn-ea"/>
                    <a:ea typeface="+mn-ea"/>
                  </a:rPr>
                  <a:t>に対して、</a:t>
                </a:r>
                <a:r>
                  <a:rPr lang="en-US" altLang="ja-JP" sz="1200" b="0" dirty="0" err="1">
                    <a:latin typeface="+mn-ea"/>
                    <a:ea typeface="+mn-ea"/>
                  </a:rPr>
                  <a:t>tok_i</a:t>
                </a:r>
                <a:r>
                  <a:rPr lang="ja-JP" altLang="en-US" sz="1200" b="0" dirty="0">
                    <a:latin typeface="+mn-ea"/>
                    <a:ea typeface="+mn-ea"/>
                  </a:rPr>
                  <a:t>に対応するスコアを掛け合わせることで</a:t>
                </a:r>
                <a:endParaRPr lang="en-US" altLang="ja-JP" sz="1200" b="0" dirty="0">
                  <a:latin typeface="+mn-ea"/>
                  <a:ea typeface="+mn-ea"/>
                </a:endParaRPr>
              </a:p>
              <a:p>
                <a:r>
                  <a:rPr lang="ja-JP" altLang="en-US" sz="1200" b="0" dirty="0">
                    <a:latin typeface="+mn-ea"/>
                    <a:ea typeface="+mn-ea"/>
                  </a:rPr>
                  <a:t>スケーリング後の単語ベクトル</a:t>
                </a:r>
                <a:r>
                  <a:rPr lang="en-US" altLang="ja-JP" sz="1200" b="0" dirty="0">
                    <a:latin typeface="+mn-ea"/>
                    <a:ea typeface="+mn-ea"/>
                  </a:rPr>
                  <a:t>E</a:t>
                </a:r>
                <a:r>
                  <a:rPr lang="ja-JP" altLang="en-US" sz="1200" b="0" dirty="0">
                    <a:latin typeface="+mn-ea"/>
                    <a:ea typeface="+mn-ea"/>
                  </a:rPr>
                  <a:t>ハット</a:t>
                </a:r>
                <a:r>
                  <a:rPr lang="en-US" altLang="ja-JP" sz="1200" b="0" dirty="0" err="1">
                    <a:latin typeface="+mn-ea"/>
                    <a:ea typeface="+mn-ea"/>
                  </a:rPr>
                  <a:t>i</a:t>
                </a:r>
                <a:r>
                  <a:rPr lang="ja-JP" altLang="en-US" sz="1200" b="0" dirty="0">
                    <a:latin typeface="+mn-ea"/>
                    <a:ea typeface="+mn-ea"/>
                  </a:rPr>
                  <a:t>を得ます</a:t>
                </a:r>
                <a:endParaRPr lang="en-US" altLang="ja-JP" sz="1200" b="0" dirty="0">
                  <a:latin typeface="+mn-ea"/>
                  <a:ea typeface="+mn-ea"/>
                </a:endParaRPr>
              </a:p>
              <a:p>
                <a:r>
                  <a:rPr lang="ja-JP" altLang="en-US" sz="1200" b="0" dirty="0">
                    <a:latin typeface="+mn-ea"/>
                    <a:ea typeface="+mn-ea"/>
                  </a:rPr>
                  <a:t>ここで、</a:t>
                </a:r>
                <a:r>
                  <a:rPr lang="en-US" altLang="ja-JP" sz="1200" b="0" dirty="0">
                    <a:latin typeface="+mn-ea"/>
                    <a:ea typeface="+mn-ea"/>
                  </a:rPr>
                  <a:t>score(</a:t>
                </a:r>
                <a:r>
                  <a:rPr lang="en-US" altLang="ja-JP" sz="1200" b="0" dirty="0" err="1">
                    <a:latin typeface="+mn-ea"/>
                    <a:ea typeface="+mn-ea"/>
                  </a:rPr>
                  <a:t>Tok_i</a:t>
                </a:r>
                <a:r>
                  <a:rPr lang="en-US" altLang="ja-JP" sz="1200" b="0" dirty="0">
                    <a:latin typeface="+mn-ea"/>
                    <a:ea typeface="+mn-ea"/>
                  </a:rPr>
                  <a:t>)</a:t>
                </a:r>
                <a:r>
                  <a:rPr lang="ja-JP" altLang="en-US" sz="1200" b="0" dirty="0">
                    <a:latin typeface="+mn-ea"/>
                    <a:ea typeface="+mn-ea"/>
                  </a:rPr>
                  <a:t>は学習前に事前に計算可能な固定の重みであり、 </a:t>
                </a:r>
                <a:r>
                  <a:rPr lang="en-US" altLang="ja-JP" sz="1200" b="0" dirty="0">
                    <a:latin typeface="+mn-ea"/>
                    <a:ea typeface="+mn-ea"/>
                  </a:rPr>
                  <a:t>.... </a:t>
                </a:r>
              </a:p>
              <a:p>
                <a:r>
                  <a:rPr kumimoji="1" lang="en-US" altLang="ja-JP" sz="1400" b="0" i="1" dirty="0">
                    <a:solidFill>
                      <a:schemeClr val="bg1"/>
                    </a:solidFill>
                    <a:latin typeface="Cambria Math" panose="02040503050406030204" pitchFamily="18" charset="0"/>
                    <a:ea typeface="Cambria Math" panose="02040503050406030204" pitchFamily="18" charset="0"/>
                  </a:rPr>
                  <a:t>Tok</a:t>
                </a:r>
                <a:r>
                  <a:rPr kumimoji="1" lang="ja-JP" altLang="en-US" sz="1400" b="0" i="1" dirty="0">
                    <a:solidFill>
                      <a:schemeClr val="bg1"/>
                    </a:solidFill>
                    <a:latin typeface="Cambria Math" panose="02040503050406030204" pitchFamily="18" charset="0"/>
                    <a:ea typeface="Cambria Math" panose="02040503050406030204" pitchFamily="18" charset="0"/>
                  </a:rPr>
                  <a:t>が</a:t>
                </a:r>
                <a:r>
                  <a:rPr kumimoji="1" lang="en-US" altLang="ja-JP" sz="1400" b="0" i="1" dirty="0">
                    <a:solidFill>
                      <a:schemeClr val="bg1"/>
                    </a:solidFill>
                    <a:latin typeface="Cambria Math" panose="02040503050406030204" pitchFamily="18" charset="0"/>
                    <a:ea typeface="Cambria Math" panose="02040503050406030204" pitchFamily="18" charset="0"/>
                  </a:rPr>
                  <a:t>[CLS], [SEP]</a:t>
                </a:r>
                <a:r>
                  <a:rPr kumimoji="1" lang="ja-JP" altLang="en-US" sz="1400" b="0" i="1" dirty="0">
                    <a:solidFill>
                      <a:schemeClr val="bg1"/>
                    </a:solidFill>
                    <a:latin typeface="Cambria Math" panose="02040503050406030204" pitchFamily="18" charset="0"/>
                    <a:ea typeface="Cambria Math" panose="02040503050406030204" pitchFamily="18" charset="0"/>
                  </a:rPr>
                  <a:t>の場合は </a:t>
                </a:r>
                <a:r>
                  <a:rPr kumimoji="1" lang="en-US" altLang="ja-JP" sz="1400" b="0" i="1" dirty="0">
                    <a:solidFill>
                      <a:schemeClr val="bg1"/>
                    </a:solidFill>
                    <a:latin typeface="Cambria Math" panose="02040503050406030204" pitchFamily="18" charset="0"/>
                    <a:ea typeface="Cambria Math" panose="02040503050406030204" pitchFamily="18" charset="0"/>
                  </a:rPr>
                  <a:t>score </a:t>
                </a:r>
                <a:r>
                  <a:rPr kumimoji="1" lang="ja-JP" altLang="en-US" sz="1400" b="0" i="1" dirty="0">
                    <a:solidFill>
                      <a:schemeClr val="bg1"/>
                    </a:solidFill>
                    <a:latin typeface="Cambria Math" panose="02040503050406030204" pitchFamily="18" charset="0"/>
                    <a:ea typeface="Cambria Math" panose="02040503050406030204" pitchFamily="18" charset="0"/>
                  </a:rPr>
                  <a:t>は </a:t>
                </a:r>
                <a:r>
                  <a:rPr kumimoji="1" lang="en-US" altLang="ja-JP" sz="1400" b="0" i="1" dirty="0">
                    <a:solidFill>
                      <a:schemeClr val="bg1"/>
                    </a:solidFill>
                    <a:latin typeface="Cambria Math" panose="02040503050406030204" pitchFamily="18" charset="0"/>
                    <a:ea typeface="Cambria Math" panose="02040503050406030204" pitchFamily="18" charset="0"/>
                  </a:rPr>
                  <a:t>1</a:t>
                </a:r>
                <a:r>
                  <a:rPr kumimoji="1" lang="ja-JP" altLang="en-US" sz="1400" b="0" i="1" dirty="0">
                    <a:solidFill>
                      <a:schemeClr val="bg1"/>
                    </a:solidFill>
                    <a:latin typeface="Cambria Math" panose="02040503050406030204" pitchFamily="18" charset="0"/>
                    <a:ea typeface="Cambria Math" panose="02040503050406030204" pitchFamily="18" charset="0"/>
                  </a:rPr>
                  <a:t>　となりそのまま出力します</a:t>
                </a:r>
                <a:endParaRPr kumimoji="1" lang="en-US" altLang="ja-JP" sz="1400" b="0" i="1" dirty="0">
                  <a:solidFill>
                    <a:schemeClr val="bg1"/>
                  </a:solidFill>
                  <a:latin typeface="Cambria Math" panose="02040503050406030204" pitchFamily="18" charset="0"/>
                  <a:ea typeface="Cambria Math" panose="02040503050406030204" pitchFamily="18" charset="0"/>
                </a:endParaRPr>
              </a:p>
              <a:p>
                <a:r>
                  <a:rPr kumimoji="1" lang="en-US" altLang="ja-JP" sz="1400" b="0" i="1" dirty="0">
                    <a:solidFill>
                      <a:schemeClr val="bg1"/>
                    </a:solidFill>
                    <a:latin typeface="Cambria Math" panose="02040503050406030204" pitchFamily="18" charset="0"/>
                    <a:ea typeface="Cambria Math" panose="02040503050406030204" pitchFamily="18" charset="0"/>
                  </a:rPr>
                  <a:t>Tok</a:t>
                </a:r>
                <a:r>
                  <a:rPr kumimoji="1" lang="ja-JP" altLang="en-US" sz="1400" b="0" i="1" dirty="0">
                    <a:solidFill>
                      <a:schemeClr val="bg1"/>
                    </a:solidFill>
                    <a:latin typeface="Cambria Math" panose="02040503050406030204" pitchFamily="18" charset="0"/>
                    <a:ea typeface="Cambria Math" panose="02040503050406030204" pitchFamily="18" charset="0"/>
                  </a:rPr>
                  <a:t>がストップワードであればペナルティとして正の定数パラメータ</a:t>
                </a:r>
                <a:r>
                  <a:rPr kumimoji="1" lang="en-US" altLang="ja-JP" sz="1400" b="0" i="1" dirty="0">
                    <a:solidFill>
                      <a:schemeClr val="bg1"/>
                    </a:solidFill>
                    <a:latin typeface="Cambria Math" panose="02040503050406030204" pitchFamily="18" charset="0"/>
                    <a:ea typeface="Cambria Math" panose="02040503050406030204" pitchFamily="18" charset="0"/>
                  </a:rPr>
                  <a:t>α</a:t>
                </a:r>
                <a:r>
                  <a:rPr kumimoji="1" lang="ja-JP" altLang="en-US" sz="1400" b="0" i="1" dirty="0">
                    <a:solidFill>
                      <a:schemeClr val="bg1"/>
                    </a:solidFill>
                    <a:latin typeface="Cambria Math" panose="02040503050406030204" pitchFamily="18" charset="0"/>
                    <a:ea typeface="Cambria Math" panose="02040503050406030204" pitchFamily="18" charset="0"/>
                  </a:rPr>
                  <a:t>を用いて </a:t>
                </a:r>
                <a:r>
                  <a:rPr kumimoji="1" lang="en-US" altLang="ja-JP" sz="1400" b="0" i="1" dirty="0">
                    <a:solidFill>
                      <a:schemeClr val="bg1"/>
                    </a:solidFill>
                    <a:latin typeface="Cambria Math" panose="02040503050406030204" pitchFamily="18" charset="0"/>
                    <a:ea typeface="Cambria Math" panose="02040503050406030204" pitchFamily="18" charset="0"/>
                  </a:rPr>
                  <a:t>–α</a:t>
                </a:r>
                <a:r>
                  <a:rPr kumimoji="1" lang="ja-JP" altLang="en-US" sz="1400" b="0" i="1" dirty="0">
                    <a:solidFill>
                      <a:schemeClr val="bg1"/>
                    </a:solidFill>
                    <a:latin typeface="Cambria Math" panose="02040503050406030204" pitchFamily="18" charset="0"/>
                    <a:ea typeface="Cambria Math" panose="02040503050406030204" pitchFamily="18" charset="0"/>
                  </a:rPr>
                  <a:t>とします</a:t>
                </a:r>
                <a:endParaRPr kumimoji="1" lang="en-US" altLang="ja-JP" sz="1400" b="0" i="1" dirty="0">
                  <a:solidFill>
                    <a:schemeClr val="bg1"/>
                  </a:solidFill>
                  <a:latin typeface="Cambria Math" panose="02040503050406030204" pitchFamily="18" charset="0"/>
                  <a:ea typeface="Cambria Math" panose="02040503050406030204" pitchFamily="18" charset="0"/>
                </a:endParaRPr>
              </a:p>
              <a:p>
                <a:r>
                  <a:rPr kumimoji="1" lang="ja-JP" altLang="en-US" sz="1400" b="0" i="1" dirty="0">
                    <a:solidFill>
                      <a:schemeClr val="bg1"/>
                    </a:solidFill>
                    <a:latin typeface="Cambria Math" panose="02040503050406030204" pitchFamily="18" charset="0"/>
                    <a:ea typeface="Cambria Math" panose="02040503050406030204" pitchFamily="18" charset="0"/>
                  </a:rPr>
                  <a:t>また、</a:t>
                </a:r>
                <a:r>
                  <a:rPr kumimoji="1" lang="en-US" altLang="ja-JP" sz="1400" b="0" i="1" dirty="0">
                    <a:solidFill>
                      <a:schemeClr val="bg1"/>
                    </a:solidFill>
                    <a:latin typeface="Cambria Math" panose="02040503050406030204" pitchFamily="18" charset="0"/>
                    <a:ea typeface="Cambria Math" panose="02040503050406030204" pitchFamily="18" charset="0"/>
                  </a:rPr>
                  <a:t>Tok</a:t>
                </a:r>
                <a:r>
                  <a:rPr kumimoji="1" lang="ja-JP" altLang="en-US" sz="1400" b="0" i="1" dirty="0">
                    <a:solidFill>
                      <a:schemeClr val="bg1"/>
                    </a:solidFill>
                    <a:latin typeface="Cambria Math" panose="02040503050406030204" pitchFamily="18" charset="0"/>
                    <a:ea typeface="Cambria Math" panose="02040503050406030204" pitchFamily="18" charset="0"/>
                  </a:rPr>
                  <a:t>がストップワードではない場合、</a:t>
                </a:r>
                <a:r>
                  <a:rPr kumimoji="1" lang="en-US" altLang="ja-JP" sz="1400" b="0" i="1" dirty="0">
                    <a:solidFill>
                      <a:schemeClr val="bg1"/>
                    </a:solidFill>
                    <a:latin typeface="Cambria Math" panose="02040503050406030204" pitchFamily="18" charset="0"/>
                    <a:ea typeface="Cambria Math" panose="02040503050406030204" pitchFamily="18" charset="0"/>
                  </a:rPr>
                  <a:t>score </a:t>
                </a:r>
                <a:r>
                  <a:rPr kumimoji="1" lang="ja-JP" altLang="en-US" sz="1400" b="0" i="1" dirty="0">
                    <a:solidFill>
                      <a:schemeClr val="bg1"/>
                    </a:solidFill>
                    <a:latin typeface="Cambria Math" panose="02040503050406030204" pitchFamily="18" charset="0"/>
                    <a:ea typeface="Cambria Math" panose="02040503050406030204" pitchFamily="18" charset="0"/>
                  </a:rPr>
                  <a:t>は</a:t>
                </a:r>
                <a:r>
                  <a:rPr kumimoji="1" lang="en-US" altLang="ja-JP" sz="1400" b="0" i="1" dirty="0">
                    <a:solidFill>
                      <a:schemeClr val="bg1"/>
                    </a:solidFill>
                    <a:latin typeface="Cambria Math" panose="02040503050406030204" pitchFamily="18" charset="0"/>
                    <a:ea typeface="Cambria Math" panose="02040503050406030204" pitchFamily="18" charset="0"/>
                  </a:rPr>
                  <a:t> </a:t>
                </a:r>
                <a:r>
                  <a:rPr kumimoji="1" lang="ja-JP" altLang="en-US" sz="1400" b="0" i="1" dirty="0">
                    <a:solidFill>
                      <a:schemeClr val="bg1"/>
                    </a:solidFill>
                    <a:latin typeface="Cambria Math" panose="02040503050406030204" pitchFamily="18" charset="0"/>
                    <a:ea typeface="Cambria Math" panose="02040503050406030204" pitchFamily="18" charset="0"/>
                  </a:rPr>
                  <a:t>以下の式で表されます。ここで</a:t>
                </a:r>
                <a:endParaRPr kumimoji="1" lang="en-US" altLang="ja-JP" sz="1400" b="0" i="1" dirty="0">
                  <a:solidFill>
                    <a:schemeClr val="bg1"/>
                  </a:solidFill>
                  <a:latin typeface="Cambria Math" panose="02040503050406030204" pitchFamily="18" charset="0"/>
                  <a:ea typeface="Cambria Math" panose="02040503050406030204" pitchFamily="18" charset="0"/>
                </a:endParaRPr>
              </a:p>
              <a:p>
                <a14:m>
                  <m:oMath xmlns:m="http://schemas.openxmlformats.org/officeDocument/2006/math">
                    <m:r>
                      <a:rPr kumimoji="1" lang="en-US" altLang="ja-JP" sz="1400" b="0" i="1" smtClean="0">
                        <a:solidFill>
                          <a:schemeClr val="bg1"/>
                        </a:solidFill>
                        <a:latin typeface="Cambria Math" panose="02040503050406030204" pitchFamily="18" charset="0"/>
                        <a:ea typeface="Cambria Math" panose="02040503050406030204" pitchFamily="18" charset="0"/>
                      </a:rPr>
                      <m:t>𝑡𝑓𝑖𝑑𝑓</m:t>
                    </m:r>
                    <m:r>
                      <a:rPr kumimoji="1" lang="ja-JP" altLang="en-US" sz="1400" b="0" i="1" smtClean="0">
                        <a:solidFill>
                          <a:schemeClr val="bg1"/>
                        </a:solidFill>
                        <a:latin typeface="Cambria Math" panose="02040503050406030204" pitchFamily="18" charset="0"/>
                      </a:rPr>
                      <m:t>項</m:t>
                    </m:r>
                  </m:oMath>
                </a14:m>
                <a:r>
                  <a:rPr lang="ja-JP" altLang="en-US" sz="1200" dirty="0">
                    <a:latin typeface="+mn-ea"/>
                    <a:ea typeface="+mn-ea"/>
                  </a:rPr>
                  <a:t>は、モデルへの</a:t>
                </a:r>
                <a:r>
                  <a:rPr lang="ja-JP" altLang="en-US" sz="1200" b="0" dirty="0">
                    <a:latin typeface="+mn-ea"/>
                    <a:ea typeface="+mn-ea"/>
                  </a:rPr>
                  <a:t>入力系列 「</a:t>
                </a:r>
                <a:r>
                  <a:rPr lang="en-US" altLang="ja-JP" sz="1200" b="0" dirty="0">
                    <a:latin typeface="+mn-ea"/>
                    <a:ea typeface="+mn-ea"/>
                  </a:rPr>
                  <a:t>cls D_title sep D_body</a:t>
                </a:r>
                <a:r>
                  <a:rPr lang="ja-JP" altLang="en-US" sz="1200" b="0" dirty="0">
                    <a:latin typeface="+mn-ea"/>
                    <a:ea typeface="+mn-ea"/>
                  </a:rPr>
                  <a:t>」と要約文「</a:t>
                </a:r>
                <a:r>
                  <a:rPr lang="en-US" altLang="ja-JP" sz="1200" b="0" dirty="0" err="1">
                    <a:latin typeface="+mn-ea"/>
                    <a:ea typeface="+mn-ea"/>
                  </a:rPr>
                  <a:t>D_summary</a:t>
                </a:r>
                <a:r>
                  <a:rPr lang="ja-JP" altLang="en-US" sz="1200" b="0" dirty="0">
                    <a:latin typeface="+mn-ea"/>
                    <a:ea typeface="+mn-ea"/>
                  </a:rPr>
                  <a:t>」の</a:t>
                </a:r>
                <a:r>
                  <a:rPr lang="en-US" altLang="ja-JP" sz="1200" b="0" dirty="0">
                    <a:latin typeface="+mn-ea"/>
                    <a:ea typeface="+mn-ea"/>
                  </a:rPr>
                  <a:t>2</a:t>
                </a:r>
                <a:r>
                  <a:rPr lang="ja-JP" altLang="en-US" sz="1200" b="0" dirty="0">
                    <a:latin typeface="+mn-ea"/>
                    <a:ea typeface="+mn-ea"/>
                  </a:rPr>
                  <a:t>つのサブワード列から</a:t>
                </a:r>
                <a:r>
                  <a:rPr lang="ja-JP" altLang="en-US" sz="1200" dirty="0">
                    <a:latin typeface="+mn-ea"/>
                    <a:ea typeface="+mn-ea"/>
                  </a:rPr>
                  <a:t>算出した </a:t>
                </a:r>
                <a:endParaRPr lang="en-US" altLang="ja-JP" sz="1200" dirty="0">
                  <a:latin typeface="+mn-ea"/>
                  <a:ea typeface="+mn-ea"/>
                </a:endParaRPr>
              </a:p>
              <a:p>
                <a:r>
                  <a:rPr lang="ja-JP" altLang="en-US" sz="1200" dirty="0">
                    <a:latin typeface="+mn-ea"/>
                    <a:ea typeface="+mn-ea"/>
                  </a:rPr>
                  <a:t>要約文におけるトークン</a:t>
                </a:r>
                <a:r>
                  <a:rPr lang="en-US" altLang="ja-JP" sz="1200" dirty="0" err="1">
                    <a:latin typeface="+mn-ea"/>
                    <a:ea typeface="+mn-ea"/>
                  </a:rPr>
                  <a:t>i</a:t>
                </a:r>
                <a:r>
                  <a:rPr lang="ja-JP" altLang="en-US" sz="1200" dirty="0">
                    <a:latin typeface="+mn-ea"/>
                    <a:ea typeface="+mn-ea"/>
                  </a:rPr>
                  <a:t>の</a:t>
                </a:r>
                <a:r>
                  <a:rPr lang="en-US" altLang="ja-JP" sz="1200" dirty="0" err="1">
                    <a:latin typeface="+mn-ea"/>
                    <a:ea typeface="+mn-ea"/>
                  </a:rPr>
                  <a:t>tfidf</a:t>
                </a:r>
                <a:r>
                  <a:rPr lang="ja-JP" altLang="en-US" sz="1200" dirty="0">
                    <a:latin typeface="+mn-ea"/>
                    <a:ea typeface="+mn-ea"/>
                  </a:rPr>
                  <a:t>スコアです</a:t>
                </a:r>
                <a:r>
                  <a:rPr lang="en-US" altLang="ja-JP" sz="1200" dirty="0">
                    <a:latin typeface="+mn-ea"/>
                    <a:ea typeface="+mn-ea"/>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latin typeface="+mn-ea"/>
                    <a:ea typeface="+mn-ea"/>
                  </a:rPr>
                  <a:t>ストップワード辞書には</a:t>
                </a:r>
                <a:r>
                  <a:rPr kumimoji="1" lang="en-US" altLang="ja-JP" sz="1200" dirty="0" err="1">
                    <a:solidFill>
                      <a:schemeClr val="bg1"/>
                    </a:solidFill>
                  </a:rPr>
                  <a:t>spaCy</a:t>
                </a:r>
                <a:r>
                  <a:rPr kumimoji="1" lang="en-US" altLang="ja-JP" sz="1200" dirty="0">
                    <a:solidFill>
                      <a:schemeClr val="bg1"/>
                    </a:solidFill>
                  </a:rPr>
                  <a:t>, </a:t>
                </a:r>
                <a:r>
                  <a:rPr kumimoji="1" lang="en-US" altLang="ja-JP" sz="1200" dirty="0" err="1">
                    <a:solidFill>
                      <a:schemeClr val="bg1"/>
                    </a:solidFill>
                  </a:rPr>
                  <a:t>slothLib</a:t>
                </a:r>
                <a:r>
                  <a:rPr kumimoji="1" lang="en-US" altLang="ja-JP" sz="1200" dirty="0">
                    <a:solidFill>
                      <a:schemeClr val="bg1"/>
                    </a:solidFill>
                  </a:rPr>
                  <a:t> </a:t>
                </a:r>
                <a:r>
                  <a:rPr kumimoji="1" lang="ja-JP" altLang="en-US" sz="1200" dirty="0">
                    <a:solidFill>
                      <a:schemeClr val="bg1"/>
                    </a:solidFill>
                  </a:rPr>
                  <a:t>で定義されているものに加えて句読点や記号</a:t>
                </a:r>
                <a:r>
                  <a:rPr kumimoji="1" lang="en-US" altLang="ja-JP" sz="1200" dirty="0">
                    <a:solidFill>
                      <a:schemeClr val="bg1"/>
                    </a:solidFill>
                  </a:rPr>
                  <a:t>, </a:t>
                </a:r>
                <a:r>
                  <a:rPr kumimoji="1" lang="en-US" altLang="ja-JP" sz="1200" b="1" dirty="0">
                    <a:solidFill>
                      <a:schemeClr val="bg1"/>
                    </a:solidFill>
                  </a:rPr>
                  <a:t>[PAD]</a:t>
                </a:r>
                <a:r>
                  <a:rPr kumimoji="1" lang="ja-JP" altLang="en-US" sz="1200" b="1" dirty="0">
                    <a:solidFill>
                      <a:schemeClr val="bg1"/>
                    </a:solidFill>
                  </a:rPr>
                  <a:t>を設定しました。</a:t>
                </a:r>
                <a:endParaRPr lang="en-US" altLang="ja-JP" sz="1200" dirty="0">
                  <a:latin typeface="+mn-ea"/>
                  <a:ea typeface="+mn-ea"/>
                </a:endParaRPr>
              </a:p>
              <a:p>
                <a:r>
                  <a:rPr lang="ja-JP" altLang="en-US" sz="1200" dirty="0">
                    <a:latin typeface="+mn-ea"/>
                    <a:ea typeface="+mn-ea"/>
                  </a:rPr>
                  <a:t>本研究では</a:t>
                </a:r>
                <a:r>
                  <a:rPr lang="en-US" altLang="ja-JP" sz="1200" dirty="0">
                    <a:latin typeface="+mn-ea"/>
                    <a:ea typeface="+mn-ea"/>
                  </a:rPr>
                  <a:t>α</a:t>
                </a:r>
                <a:r>
                  <a:rPr lang="ja-JP" altLang="en-US" sz="1200" dirty="0">
                    <a:latin typeface="+mn-ea"/>
                    <a:ea typeface="+mn-ea"/>
                  </a:rPr>
                  <a:t>が１または５の場合について実験を行いました。</a:t>
                </a:r>
                <a:endParaRPr lang="en-US" altLang="ja-JP" sz="1200" dirty="0">
                  <a:latin typeface="+mn-ea"/>
                  <a:ea typeface="+mn-ea"/>
                </a:endParaRPr>
              </a:p>
            </p:txBody>
          </p:sp>
        </mc:Choice>
        <mc:Fallback xmlns="">
          <p:sp>
            <p:nvSpPr>
              <p:cNvPr id="3" name="ノート プレースホルダー 2">
                <a:extLst>
                  <a:ext uri="{FF2B5EF4-FFF2-40B4-BE49-F238E27FC236}">
                    <a16:creationId xmlns:a16="http://schemas.microsoft.com/office/drawing/2014/main" id="{B1314708-7B9C-14D5-3ACF-3A488F9DE685}"/>
                  </a:ext>
                </a:extLst>
              </p:cNvPr>
              <p:cNvSpPr>
                <a:spLocks noGrp="1"/>
              </p:cNvSpPr>
              <p:nvPr>
                <p:ph type="body" idx="1"/>
              </p:nvPr>
            </p:nvSpPr>
            <p:spPr/>
            <p:txBody>
              <a:bodyPr/>
              <a:lstStyle/>
              <a:p>
                <a:r>
                  <a:rPr lang="en-US" altLang="ja-JP" sz="1200" b="0" dirty="0">
                    <a:latin typeface="+mn-ea"/>
                    <a:ea typeface="+mn-ea"/>
                  </a:rPr>
                  <a:t>2</a:t>
                </a:r>
                <a:r>
                  <a:rPr lang="ja-JP" altLang="en-US" sz="1200" b="0" dirty="0">
                    <a:latin typeface="+mn-ea"/>
                    <a:ea typeface="+mn-ea"/>
                  </a:rPr>
                  <a:t>つめの提案手法は</a:t>
                </a:r>
                <a:r>
                  <a:rPr lang="en-US" altLang="ja-JP" sz="1200" b="1" dirty="0">
                    <a:latin typeface="+mn-ea"/>
                    <a:ea typeface="+mn-ea"/>
                  </a:rPr>
                  <a:t>TF-IDF </a:t>
                </a:r>
                <a:r>
                  <a:rPr lang="ja-JP" altLang="en-US" sz="1200" b="1" dirty="0">
                    <a:latin typeface="+mn-ea"/>
                    <a:ea typeface="+mn-ea"/>
                  </a:rPr>
                  <a:t>スコアを用いた要約文情報の統合手法モデル </a:t>
                </a:r>
                <a:r>
                  <a:rPr lang="ja-JP" altLang="en-US" sz="1200" b="0" dirty="0">
                    <a:latin typeface="+mn-ea"/>
                    <a:ea typeface="+mn-ea"/>
                  </a:rPr>
                  <a:t>です</a:t>
                </a:r>
                <a:endParaRPr lang="en-US" altLang="ja-JP" sz="1200" b="0" dirty="0">
                  <a:latin typeface="+mn-ea"/>
                  <a:ea typeface="+mn-ea"/>
                </a:endParaRPr>
              </a:p>
              <a:p>
                <a:r>
                  <a:rPr lang="ja-JP" altLang="en-US" sz="1200" b="0" dirty="0">
                    <a:latin typeface="+mn-ea"/>
                    <a:ea typeface="+mn-ea"/>
                  </a:rPr>
                  <a:t>このモデルでは</a:t>
                </a:r>
                <a:r>
                  <a:rPr lang="en-US" altLang="ja-JP" sz="1200" b="0" dirty="0">
                    <a:latin typeface="+mn-ea"/>
                    <a:ea typeface="+mn-ea"/>
                  </a:rPr>
                  <a:t>, </a:t>
                </a:r>
                <a:r>
                  <a:rPr lang="ja-JP" altLang="en-US" sz="1200" b="0" dirty="0">
                    <a:latin typeface="+mn-ea"/>
                    <a:ea typeface="+mn-ea"/>
                  </a:rPr>
                  <a:t>学習前に</a:t>
                </a:r>
                <a:endParaRPr lang="en-US" altLang="ja-JP" sz="1200" b="0" dirty="0">
                  <a:latin typeface="+mn-ea"/>
                  <a:ea typeface="+mn-ea"/>
                </a:endParaRPr>
              </a:p>
              <a:p>
                <a:pPr/>
                <a:r>
                  <a:rPr kumimoji="1" lang="en-US" altLang="ja-JP" sz="1400" b="0" i="0">
                    <a:solidFill>
                      <a:schemeClr val="bg1"/>
                    </a:solidFill>
                    <a:latin typeface="Cambria Math" panose="02040503050406030204" pitchFamily="18" charset="0"/>
                    <a:ea typeface="Cambria Math" panose="02040503050406030204" pitchFamily="18" charset="0"/>
                  </a:rPr>
                  <a:t>𝑡𝑓𝑖𝑑𝑓</a:t>
                </a:r>
                <a:r>
                  <a:rPr kumimoji="1" lang="en-US" altLang="ja-JP" sz="1400" b="0" i="0">
                    <a:solidFill>
                      <a:schemeClr val="bg1"/>
                    </a:solidFill>
                    <a:latin typeface="Cambria Math" panose="02040503050406030204" pitchFamily="18" charset="0"/>
                  </a:rPr>
                  <a:t>(</a:t>
                </a:r>
                <a:r>
                  <a:rPr kumimoji="1" lang="en-US" altLang="ja-JP" sz="1400" i="0">
                    <a:solidFill>
                      <a:schemeClr val="bg1"/>
                    </a:solidFill>
                    <a:latin typeface="Cambria Math" panose="02040503050406030204" pitchFamily="18" charset="0"/>
                  </a:rPr>
                  <a:t>Tok_𝑖</a:t>
                </a:r>
                <a:r>
                  <a:rPr kumimoji="1" lang="en-US" altLang="ja-JP" sz="1400" b="0" i="0">
                    <a:solidFill>
                      <a:schemeClr val="bg1"/>
                    </a:solidFill>
                    <a:latin typeface="Cambria Math" panose="02040503050406030204" pitchFamily="18" charset="0"/>
                  </a:rPr>
                  <a:t>, D_𝑠𝑢𝑚𝑚𝑎𝑟𝑦 )</a:t>
                </a:r>
                <a:r>
                  <a:rPr lang="en-US" altLang="ja-JP" sz="1200" dirty="0">
                    <a:latin typeface="+mn-ea"/>
                    <a:ea typeface="+mn-ea"/>
                  </a:rPr>
                  <a:t> </a:t>
                </a:r>
                <a:r>
                  <a:rPr lang="ja-JP" altLang="en-US" sz="1200" dirty="0">
                    <a:latin typeface="+mn-ea"/>
                    <a:ea typeface="+mn-ea"/>
                  </a:rPr>
                  <a:t>は </a:t>
                </a:r>
                <a:r>
                  <a:rPr lang="en-US" altLang="ja-JP" sz="1200" dirty="0" err="1">
                    <a:latin typeface="+mn-ea"/>
                    <a:ea typeface="+mn-ea"/>
                  </a:rPr>
                  <a:t>D_body</a:t>
                </a:r>
                <a:r>
                  <a:rPr lang="en-US" altLang="ja-JP" sz="1200" dirty="0">
                    <a:latin typeface="+mn-ea"/>
                    <a:ea typeface="+mn-ea"/>
                  </a:rPr>
                  <a:t> </a:t>
                </a:r>
                <a:r>
                  <a:rPr lang="ja-JP" altLang="en-US" sz="1200" dirty="0">
                    <a:latin typeface="+mn-ea"/>
                    <a:ea typeface="+mn-ea"/>
                  </a:rPr>
                  <a:t>と </a:t>
                </a:r>
                <a:r>
                  <a:rPr lang="en-US" altLang="ja-JP" sz="1200" dirty="0" err="1">
                    <a:latin typeface="+mn-ea"/>
                    <a:ea typeface="+mn-ea"/>
                  </a:rPr>
                  <a:t>D_summary</a:t>
                </a:r>
                <a:r>
                  <a:rPr lang="ja-JP" altLang="en-US" sz="1200" dirty="0">
                    <a:latin typeface="+mn-ea"/>
                    <a:ea typeface="+mn-ea"/>
                  </a:rPr>
                  <a:t>を</a:t>
                </a:r>
                <a:r>
                  <a:rPr lang="en-US" altLang="ja-JP" sz="1200" dirty="0">
                    <a:latin typeface="+mn-ea"/>
                    <a:ea typeface="+mn-ea"/>
                  </a:rPr>
                  <a:t>BERT</a:t>
                </a:r>
                <a:r>
                  <a:rPr lang="ja-JP" altLang="en-US" sz="1200" dirty="0">
                    <a:latin typeface="+mn-ea"/>
                    <a:ea typeface="+mn-ea"/>
                  </a:rPr>
                  <a:t>のトークナイザーで</a:t>
                </a:r>
                <a:endParaRPr lang="en-US" altLang="ja-JP" sz="1200" dirty="0">
                  <a:latin typeface="+mn-ea"/>
                  <a:ea typeface="+mn-ea"/>
                </a:endParaRPr>
              </a:p>
              <a:p>
                <a:pPr/>
                <a:r>
                  <a:rPr lang="ja-JP" altLang="en-US" sz="1200" dirty="0">
                    <a:latin typeface="+mn-ea"/>
                    <a:ea typeface="+mn-ea"/>
                  </a:rPr>
                  <a:t>分けたサブワード列をもとに算出した 要約文におけるトークン</a:t>
                </a:r>
                <a:r>
                  <a:rPr lang="en-US" altLang="ja-JP" sz="1200" dirty="0" err="1">
                    <a:latin typeface="+mn-ea"/>
                    <a:ea typeface="+mn-ea"/>
                  </a:rPr>
                  <a:t>i</a:t>
                </a:r>
                <a:r>
                  <a:rPr lang="ja-JP" altLang="en-US" sz="1200" dirty="0">
                    <a:latin typeface="+mn-ea"/>
                    <a:ea typeface="+mn-ea"/>
                  </a:rPr>
                  <a:t>の</a:t>
                </a:r>
                <a:r>
                  <a:rPr lang="en-US" altLang="ja-JP" sz="1200" dirty="0" err="1">
                    <a:latin typeface="+mn-ea"/>
                    <a:ea typeface="+mn-ea"/>
                  </a:rPr>
                  <a:t>tfidf</a:t>
                </a:r>
                <a:r>
                  <a:rPr lang="ja-JP" altLang="en-US" sz="1200" dirty="0">
                    <a:latin typeface="+mn-ea"/>
                    <a:ea typeface="+mn-ea"/>
                  </a:rPr>
                  <a:t>スコアである</a:t>
                </a:r>
                <a:r>
                  <a:rPr lang="en-US" altLang="ja-JP" sz="1200" dirty="0">
                    <a:latin typeface="+mn-ea"/>
                    <a:ea typeface="+mn-ea"/>
                  </a:rPr>
                  <a:t>.</a:t>
                </a:r>
              </a:p>
              <a:p>
                <a:pPr/>
                <a:endParaRPr lang="en-US" altLang="ja-JP" sz="1200" dirty="0">
                  <a:latin typeface="+mn-ea"/>
                  <a:ea typeface="+mn-ea"/>
                </a:endParaRPr>
              </a:p>
              <a:p>
                <a:pPr/>
                <a:r>
                  <a:rPr lang="ja-JP" altLang="en-US" sz="1200" dirty="0">
                    <a:latin typeface="+mn-ea"/>
                    <a:ea typeface="+mn-ea"/>
                  </a:rPr>
                  <a:t>提案モデル </a:t>
                </a:r>
                <a:r>
                  <a:rPr lang="en-US" altLang="ja-JP" sz="1200" dirty="0">
                    <a:latin typeface="+mn-ea"/>
                    <a:ea typeface="+mn-ea"/>
                  </a:rPr>
                  <a:t>2 </a:t>
                </a:r>
                <a:r>
                  <a:rPr lang="ja-JP" altLang="en-US" sz="1200" dirty="0">
                    <a:latin typeface="+mn-ea"/>
                    <a:ea typeface="+mn-ea"/>
                  </a:rPr>
                  <a:t>では</a:t>
                </a:r>
                <a:r>
                  <a:rPr lang="en-US" altLang="ja-JP" sz="1200" dirty="0">
                    <a:latin typeface="+mn-ea"/>
                    <a:ea typeface="+mn-ea"/>
                  </a:rPr>
                  <a:t>, TF-IDF </a:t>
                </a:r>
                <a:r>
                  <a:rPr lang="ja-JP" altLang="en-US" sz="1200" dirty="0">
                    <a:latin typeface="+mn-ea"/>
                    <a:ea typeface="+mn-ea"/>
                  </a:rPr>
                  <a:t>スコアを用いて要約文の情報を統合する手法を提案する</a:t>
                </a:r>
                <a:r>
                  <a:rPr lang="en-US" altLang="ja-JP" sz="1200" dirty="0">
                    <a:latin typeface="+mn-ea"/>
                    <a:ea typeface="+mn-ea"/>
                  </a:rPr>
                  <a:t>.</a:t>
                </a:r>
                <a:r>
                  <a:rPr lang="ja-JP" altLang="en-US" sz="1200" dirty="0">
                    <a:latin typeface="+mn-ea"/>
                    <a:ea typeface="+mn-ea"/>
                  </a:rPr>
                  <a:t>図 </a:t>
                </a:r>
                <a:r>
                  <a:rPr lang="en-US" altLang="ja-JP" sz="1200" dirty="0">
                    <a:latin typeface="+mn-ea"/>
                    <a:ea typeface="+mn-ea"/>
                  </a:rPr>
                  <a:t>\ref{fig:2_teian2} </a:t>
                </a:r>
                <a:r>
                  <a:rPr lang="ja-JP" altLang="en-US" sz="1200" dirty="0">
                    <a:latin typeface="+mn-ea"/>
                    <a:ea typeface="+mn-ea"/>
                  </a:rPr>
                  <a:t>に提案モデル </a:t>
                </a:r>
                <a:r>
                  <a:rPr lang="en-US" altLang="ja-JP" sz="1200" dirty="0">
                    <a:latin typeface="+mn-ea"/>
                    <a:ea typeface="+mn-ea"/>
                  </a:rPr>
                  <a:t>$2$ </a:t>
                </a:r>
                <a:r>
                  <a:rPr lang="ja-JP" altLang="en-US" sz="1200" dirty="0">
                    <a:latin typeface="+mn-ea"/>
                    <a:ea typeface="+mn-ea"/>
                  </a:rPr>
                  <a:t>の概要を示す</a:t>
                </a:r>
                <a:r>
                  <a:rPr lang="en-US" altLang="ja-JP" sz="1200" dirty="0">
                    <a:latin typeface="+mn-ea"/>
                    <a:ea typeface="+mn-ea"/>
                  </a:rPr>
                  <a:t>. </a:t>
                </a:r>
              </a:p>
              <a:p>
                <a:pPr/>
                <a:r>
                  <a:rPr lang="ja-JP" altLang="en-US" sz="1200" dirty="0">
                    <a:latin typeface="+mn-ea"/>
                    <a:ea typeface="+mn-ea"/>
                  </a:rPr>
                  <a:t>提案モデル </a:t>
                </a:r>
                <a:r>
                  <a:rPr lang="en-US" altLang="ja-JP" sz="1200" dirty="0">
                    <a:latin typeface="+mn-ea"/>
                    <a:ea typeface="+mn-ea"/>
                  </a:rPr>
                  <a:t>$2$ </a:t>
                </a:r>
                <a:r>
                  <a:rPr lang="ja-JP" altLang="en-US" sz="1200" dirty="0">
                    <a:latin typeface="+mn-ea"/>
                    <a:ea typeface="+mn-ea"/>
                  </a:rPr>
                  <a:t>では</a:t>
                </a:r>
                <a:r>
                  <a:rPr lang="en-US" altLang="ja-JP" sz="1200" dirty="0">
                    <a:latin typeface="+mn-ea"/>
                    <a:ea typeface="+mn-ea"/>
                  </a:rPr>
                  <a:t>, </a:t>
                </a:r>
                <a:r>
                  <a:rPr lang="ja-JP" altLang="en-US" sz="1200" dirty="0">
                    <a:latin typeface="+mn-ea"/>
                    <a:ea typeface="+mn-ea"/>
                  </a:rPr>
                  <a:t>図 </a:t>
                </a:r>
                <a:r>
                  <a:rPr lang="en-US" altLang="ja-JP" sz="1200" dirty="0">
                    <a:latin typeface="+mn-ea"/>
                    <a:ea typeface="+mn-ea"/>
                  </a:rPr>
                  <a:t>\ref{fig:2_teian2} </a:t>
                </a:r>
                <a:r>
                  <a:rPr lang="ja-JP" altLang="en-US" sz="1200" dirty="0">
                    <a:latin typeface="+mn-ea"/>
                    <a:ea typeface="+mn-ea"/>
                  </a:rPr>
                  <a:t>のように大和の手法に対して</a:t>
                </a:r>
                <a:r>
                  <a:rPr lang="en-US" altLang="ja-JP" sz="1200" dirty="0">
                    <a:latin typeface="+mn-ea"/>
                    <a:ea typeface="+mn-ea"/>
                  </a:rPr>
                  <a:t>, </a:t>
                </a:r>
                <a:r>
                  <a:rPr lang="ja-JP" altLang="en-US" sz="1200" dirty="0">
                    <a:latin typeface="+mn-ea"/>
                    <a:ea typeface="+mn-ea"/>
                  </a:rPr>
                  <a:t>事前学習済 </a:t>
                </a:r>
                <a:r>
                  <a:rPr lang="en-US" altLang="ja-JP" sz="1200" dirty="0">
                    <a:latin typeface="+mn-ea"/>
                    <a:ea typeface="+mn-ea"/>
                  </a:rPr>
                  <a:t>BERT </a:t>
                </a:r>
                <a:r>
                  <a:rPr lang="ja-JP" altLang="en-US" sz="1200" dirty="0">
                    <a:latin typeface="+mn-ea"/>
                    <a:ea typeface="+mn-ea"/>
                  </a:rPr>
                  <a:t>モデルの出力先に </a:t>
                </a:r>
                <a:r>
                  <a:rPr lang="en-US" altLang="ja-JP" sz="1200" dirty="0">
                    <a:latin typeface="+mn-ea"/>
                    <a:ea typeface="+mn-ea"/>
                  </a:rPr>
                  <a:t>TF-IDF Scaling Layer </a:t>
                </a:r>
                <a:r>
                  <a:rPr lang="ja-JP" altLang="en-US" sz="1200" dirty="0">
                    <a:latin typeface="+mn-ea"/>
                    <a:ea typeface="+mn-ea"/>
                  </a:rPr>
                  <a:t>を組み込む</a:t>
                </a:r>
                <a:r>
                  <a:rPr lang="en-US" altLang="ja-JP" sz="1200" dirty="0">
                    <a:latin typeface="+mn-ea"/>
                    <a:ea typeface="+mn-ea"/>
                  </a:rPr>
                  <a:t>. </a:t>
                </a:r>
              </a:p>
              <a:p>
                <a:pPr/>
                <a:r>
                  <a:rPr lang="en-US" altLang="ja-JP" sz="1200" dirty="0">
                    <a:latin typeface="+mn-ea"/>
                    <a:ea typeface="+mn-ea"/>
                  </a:rPr>
                  <a:t>TF-IDF Scaling Layer </a:t>
                </a:r>
                <a:r>
                  <a:rPr lang="ja-JP" altLang="en-US" sz="1200" dirty="0">
                    <a:latin typeface="+mn-ea"/>
                    <a:ea typeface="+mn-ea"/>
                  </a:rPr>
                  <a:t>では各入力トークンに対応する重要度スコアが定義されており</a:t>
                </a:r>
                <a:r>
                  <a:rPr lang="en-US" altLang="ja-JP" sz="1200" dirty="0">
                    <a:latin typeface="+mn-ea"/>
                    <a:ea typeface="+mn-ea"/>
                  </a:rPr>
                  <a:t>, </a:t>
                </a:r>
                <a:r>
                  <a:rPr lang="ja-JP" altLang="en-US" sz="1200" dirty="0">
                    <a:latin typeface="+mn-ea"/>
                    <a:ea typeface="+mn-ea"/>
                  </a:rPr>
                  <a:t>このスコアを用いて各単語ベクトルの大きさを調整する</a:t>
                </a:r>
                <a:r>
                  <a:rPr lang="en-US" altLang="ja-JP" sz="1200" dirty="0">
                    <a:latin typeface="+mn-ea"/>
                    <a:ea typeface="+mn-ea"/>
                  </a:rPr>
                  <a:t>.</a:t>
                </a:r>
              </a:p>
              <a:p>
                <a:pPr/>
                <a:r>
                  <a:rPr lang="ja-JP" altLang="en-US" sz="1200" dirty="0">
                    <a:latin typeface="+mn-ea"/>
                    <a:ea typeface="+mn-ea"/>
                  </a:rPr>
                  <a:t>まず</a:t>
                </a:r>
                <a:r>
                  <a:rPr lang="en-US" altLang="ja-JP" sz="1200" dirty="0">
                    <a:latin typeface="+mn-ea"/>
                    <a:ea typeface="+mn-ea"/>
                  </a:rPr>
                  <a:t>, </a:t>
                </a:r>
                <a:r>
                  <a:rPr lang="ja-JP" altLang="en-US" sz="1200" dirty="0">
                    <a:latin typeface="+mn-ea"/>
                    <a:ea typeface="+mn-ea"/>
                  </a:rPr>
                  <a:t>記事本文 </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{D_{\</a:t>
                </a:r>
                <a:r>
                  <a:rPr lang="en-US" altLang="ja-JP" sz="1200" dirty="0" err="1">
                    <a:latin typeface="+mn-ea"/>
                    <a:ea typeface="+mn-ea"/>
                  </a:rPr>
                  <a:t>mathrm</a:t>
                </a:r>
                <a:r>
                  <a:rPr lang="en-US" altLang="ja-JP" sz="1200" dirty="0">
                    <a:latin typeface="+mn-ea"/>
                    <a:ea typeface="+mn-ea"/>
                  </a:rPr>
                  <a:t>{body}}}$ </a:t>
                </a:r>
                <a:r>
                  <a:rPr lang="ja-JP" altLang="en-US" sz="1200" dirty="0">
                    <a:latin typeface="+mn-ea"/>
                    <a:ea typeface="+mn-ea"/>
                  </a:rPr>
                  <a:t>および</a:t>
                </a:r>
                <a:r>
                  <a:rPr lang="en-US" altLang="ja-JP" sz="1200" dirty="0">
                    <a:latin typeface="+mn-ea"/>
                    <a:ea typeface="+mn-ea"/>
                  </a:rPr>
                  <a:t>, </a:t>
                </a:r>
                <a:r>
                  <a:rPr lang="ja-JP" altLang="en-US" sz="1200" dirty="0">
                    <a:latin typeface="+mn-ea"/>
                    <a:ea typeface="+mn-ea"/>
                  </a:rPr>
                  <a:t>その要約文 </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{D_{\</a:t>
                </a:r>
                <a:r>
                  <a:rPr lang="en-US" altLang="ja-JP" sz="1200" dirty="0" err="1">
                    <a:latin typeface="+mn-ea"/>
                    <a:ea typeface="+mn-ea"/>
                  </a:rPr>
                  <a:t>mathrm</a:t>
                </a:r>
                <a:r>
                  <a:rPr lang="en-US" altLang="ja-JP" sz="1200" dirty="0">
                    <a:latin typeface="+mn-ea"/>
                    <a:ea typeface="+mn-ea"/>
                  </a:rPr>
                  <a:t>{summary}}}$ </a:t>
                </a:r>
                <a:r>
                  <a:rPr lang="ja-JP" altLang="en-US" sz="1200" dirty="0">
                    <a:latin typeface="+mn-ea"/>
                    <a:ea typeface="+mn-ea"/>
                  </a:rPr>
                  <a:t>の </a:t>
                </a:r>
                <a:r>
                  <a:rPr lang="en-US" altLang="ja-JP" sz="1200" dirty="0">
                    <a:latin typeface="+mn-ea"/>
                    <a:ea typeface="+mn-ea"/>
                  </a:rPr>
                  <a:t>2 </a:t>
                </a:r>
                <a:r>
                  <a:rPr lang="ja-JP" altLang="en-US" sz="1200" dirty="0">
                    <a:latin typeface="+mn-ea"/>
                    <a:ea typeface="+mn-ea"/>
                  </a:rPr>
                  <a:t>文から</a:t>
                </a:r>
                <a:r>
                  <a:rPr lang="en-US" altLang="ja-JP" sz="1200" dirty="0">
                    <a:latin typeface="+mn-ea"/>
                    <a:ea typeface="+mn-ea"/>
                  </a:rPr>
                  <a:t>, </a:t>
                </a:r>
              </a:p>
              <a:p>
                <a:pPr/>
                <a:r>
                  <a:rPr lang="ja-JP" altLang="en-US" sz="1200" dirty="0">
                    <a:latin typeface="+mn-ea"/>
                    <a:ea typeface="+mn-ea"/>
                  </a:rPr>
                  <a:t>要約文 </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{D_{\</a:t>
                </a:r>
                <a:r>
                  <a:rPr lang="en-US" altLang="ja-JP" sz="1200" dirty="0" err="1">
                    <a:latin typeface="+mn-ea"/>
                    <a:ea typeface="+mn-ea"/>
                  </a:rPr>
                  <a:t>mathrm</a:t>
                </a:r>
                <a:r>
                  <a:rPr lang="en-US" altLang="ja-JP" sz="1200" dirty="0">
                    <a:latin typeface="+mn-ea"/>
                    <a:ea typeface="+mn-ea"/>
                  </a:rPr>
                  <a:t>{summary}}}$ </a:t>
                </a:r>
                <a:r>
                  <a:rPr lang="ja-JP" altLang="en-US" sz="1200" dirty="0">
                    <a:latin typeface="+mn-ea"/>
                    <a:ea typeface="+mn-ea"/>
                  </a:rPr>
                  <a:t>におけるサブワード </a:t>
                </a:r>
                <a:r>
                  <a:rPr lang="en-US" altLang="ja-JP" sz="1200" dirty="0">
                    <a:latin typeface="+mn-ea"/>
                    <a:ea typeface="+mn-ea"/>
                  </a:rPr>
                  <a:t>$s$ </a:t>
                </a:r>
                <a:r>
                  <a:rPr lang="ja-JP" altLang="en-US" sz="1200" dirty="0">
                    <a:latin typeface="+mn-ea"/>
                    <a:ea typeface="+mn-ea"/>
                  </a:rPr>
                  <a:t>に対応する </a:t>
                </a:r>
                <a:r>
                  <a:rPr lang="en-US" altLang="ja-JP" sz="1200" dirty="0">
                    <a:latin typeface="+mn-ea"/>
                    <a:ea typeface="+mn-ea"/>
                  </a:rPr>
                  <a:t>TF-IDF </a:t>
                </a:r>
                <a:r>
                  <a:rPr lang="ja-JP" altLang="en-US" sz="1200" dirty="0">
                    <a:latin typeface="+mn-ea"/>
                    <a:ea typeface="+mn-ea"/>
                  </a:rPr>
                  <a:t>スコア </a:t>
                </a:r>
                <a:r>
                  <a:rPr lang="en-US" altLang="ja-JP" sz="1200" dirty="0">
                    <a:latin typeface="+mn-ea"/>
                    <a:ea typeface="+mn-ea"/>
                  </a:rPr>
                  <a:t>$w_{s,\</a:t>
                </a:r>
                <a:r>
                  <a:rPr lang="en-US" altLang="ja-JP" sz="1200" dirty="0" err="1">
                    <a:latin typeface="+mn-ea"/>
                    <a:ea typeface="+mn-ea"/>
                  </a:rPr>
                  <a:t>mathrm</a:t>
                </a:r>
                <a:r>
                  <a:rPr lang="en-US" altLang="ja-JP" sz="1200" dirty="0">
                    <a:latin typeface="+mn-ea"/>
                    <a:ea typeface="+mn-ea"/>
                  </a:rPr>
                  <a:t>{D_{\</a:t>
                </a:r>
                <a:r>
                  <a:rPr lang="en-US" altLang="ja-JP" sz="1200" dirty="0" err="1">
                    <a:latin typeface="+mn-ea"/>
                    <a:ea typeface="+mn-ea"/>
                  </a:rPr>
                  <a:t>mathrm</a:t>
                </a:r>
                <a:r>
                  <a:rPr lang="en-US" altLang="ja-JP" sz="1200" dirty="0">
                    <a:latin typeface="+mn-ea"/>
                    <a:ea typeface="+mn-ea"/>
                  </a:rPr>
                  <a:t>{summary}}}}$ </a:t>
                </a:r>
                <a:r>
                  <a:rPr lang="ja-JP" altLang="en-US" sz="1200" dirty="0">
                    <a:latin typeface="+mn-ea"/>
                    <a:ea typeface="+mn-ea"/>
                  </a:rPr>
                  <a:t>を求める</a:t>
                </a:r>
                <a:r>
                  <a:rPr lang="en-US" altLang="ja-JP" sz="1200" dirty="0">
                    <a:latin typeface="+mn-ea"/>
                    <a:ea typeface="+mn-ea"/>
                  </a:rPr>
                  <a:t>. </a:t>
                </a:r>
              </a:p>
              <a:p>
                <a:pPr/>
                <a:r>
                  <a:rPr lang="en-US" altLang="ja-JP" sz="1200" dirty="0">
                    <a:latin typeface="+mn-ea"/>
                    <a:ea typeface="+mn-ea"/>
                  </a:rPr>
                  <a:t>$w_{s,\</a:t>
                </a:r>
                <a:r>
                  <a:rPr lang="en-US" altLang="ja-JP" sz="1200" dirty="0" err="1">
                    <a:latin typeface="+mn-ea"/>
                    <a:ea typeface="+mn-ea"/>
                  </a:rPr>
                  <a:t>mathrm</a:t>
                </a:r>
                <a:r>
                  <a:rPr lang="en-US" altLang="ja-JP" sz="1200" dirty="0">
                    <a:latin typeface="+mn-ea"/>
                    <a:ea typeface="+mn-ea"/>
                  </a:rPr>
                  <a:t>{D_{\</a:t>
                </a:r>
                <a:r>
                  <a:rPr lang="en-US" altLang="ja-JP" sz="1200" dirty="0" err="1">
                    <a:latin typeface="+mn-ea"/>
                    <a:ea typeface="+mn-ea"/>
                  </a:rPr>
                  <a:t>mathrm</a:t>
                </a:r>
                <a:r>
                  <a:rPr lang="en-US" altLang="ja-JP" sz="1200" dirty="0">
                    <a:latin typeface="+mn-ea"/>
                    <a:ea typeface="+mn-ea"/>
                  </a:rPr>
                  <a:t>{summary}}}}$ </a:t>
                </a:r>
                <a:r>
                  <a:rPr lang="ja-JP" altLang="en-US" sz="1200" dirty="0">
                    <a:latin typeface="+mn-ea"/>
                    <a:ea typeface="+mn-ea"/>
                  </a:rPr>
                  <a:t>の計算にはカスタムストップワード辞書 </a:t>
                </a:r>
                <a:r>
                  <a:rPr lang="en-US" altLang="ja-JP" sz="1200" dirty="0">
                    <a:latin typeface="+mn-ea"/>
                    <a:ea typeface="+mn-ea"/>
                  </a:rPr>
                  <a:t>$\</a:t>
                </a:r>
                <a:r>
                  <a:rPr lang="en-US" altLang="ja-JP" sz="1200" dirty="0" err="1">
                    <a:latin typeface="+mn-ea"/>
                    <a:ea typeface="+mn-ea"/>
                  </a:rPr>
                  <a:t>mathbf</a:t>
                </a:r>
                <a:r>
                  <a:rPr lang="en-US" altLang="ja-JP" sz="1200" dirty="0">
                    <a:latin typeface="+mn-ea"/>
                    <a:ea typeface="+mn-ea"/>
                  </a:rPr>
                  <a:t>{SW}$ </a:t>
                </a:r>
                <a:r>
                  <a:rPr lang="ja-JP" altLang="en-US" sz="1200" dirty="0">
                    <a:latin typeface="+mn-ea"/>
                    <a:ea typeface="+mn-ea"/>
                  </a:rPr>
                  <a:t>を用いる</a:t>
                </a:r>
                <a:r>
                  <a:rPr lang="en-US" altLang="ja-JP" sz="1200" dirty="0">
                    <a:latin typeface="+mn-ea"/>
                    <a:ea typeface="+mn-ea"/>
                  </a:rPr>
                  <a:t>. </a:t>
                </a:r>
              </a:p>
              <a:p>
                <a:pPr/>
                <a:r>
                  <a:rPr lang="en-US" altLang="ja-JP" sz="1200" dirty="0">
                    <a:latin typeface="+mn-ea"/>
                    <a:ea typeface="+mn-ea"/>
                  </a:rPr>
                  <a:t>$\</a:t>
                </a:r>
                <a:r>
                  <a:rPr lang="en-US" altLang="ja-JP" sz="1200" dirty="0" err="1">
                    <a:latin typeface="+mn-ea"/>
                    <a:ea typeface="+mn-ea"/>
                  </a:rPr>
                  <a:t>mathbf</a:t>
                </a:r>
                <a:r>
                  <a:rPr lang="en-US" altLang="ja-JP" sz="1200" dirty="0">
                    <a:latin typeface="+mn-ea"/>
                    <a:ea typeface="+mn-ea"/>
                  </a:rPr>
                  <a:t>{SW}$ </a:t>
                </a:r>
                <a:r>
                  <a:rPr lang="ja-JP" altLang="en-US" sz="1200" dirty="0">
                    <a:latin typeface="+mn-ea"/>
                    <a:ea typeface="+mn-ea"/>
                  </a:rPr>
                  <a:t>に登録されたストップワードは自然言語処理 </a:t>
                </a:r>
                <a:r>
                  <a:rPr lang="en-US" altLang="ja-JP" sz="1200" dirty="0">
                    <a:latin typeface="+mn-ea"/>
                    <a:ea typeface="+mn-ea"/>
                  </a:rPr>
                  <a:t>Python </a:t>
                </a:r>
                <a:r>
                  <a:rPr lang="ja-JP" altLang="en-US" sz="1200" dirty="0">
                    <a:latin typeface="+mn-ea"/>
                    <a:ea typeface="+mn-ea"/>
                  </a:rPr>
                  <a:t>ライブラリ </a:t>
                </a:r>
                <a:r>
                  <a:rPr lang="en-US" altLang="ja-JP" sz="1200" dirty="0" err="1">
                    <a:latin typeface="+mn-ea"/>
                    <a:ea typeface="+mn-ea"/>
                  </a:rPr>
                  <a:t>spaCy</a:t>
                </a:r>
                <a:r>
                  <a:rPr lang="en-US" altLang="ja-JP" sz="1200" dirty="0">
                    <a:latin typeface="+mn-ea"/>
                    <a:ea typeface="+mn-ea"/>
                  </a:rPr>
                  <a:t>\cite{spacy2020} </a:t>
                </a:r>
              </a:p>
              <a:p>
                <a:pPr/>
                <a:r>
                  <a:rPr lang="ja-JP" altLang="en-US" sz="1200" dirty="0">
                    <a:latin typeface="+mn-ea"/>
                    <a:ea typeface="+mn-ea"/>
                  </a:rPr>
                  <a:t>と </a:t>
                </a:r>
                <a:r>
                  <a:rPr lang="en-US" altLang="ja-JP" sz="1200" dirty="0">
                    <a:latin typeface="+mn-ea"/>
                    <a:ea typeface="+mn-ea"/>
                  </a:rPr>
                  <a:t>Web </a:t>
                </a:r>
                <a:r>
                  <a:rPr lang="ja-JP" altLang="en-US" sz="1200" dirty="0">
                    <a:latin typeface="+mn-ea"/>
                    <a:ea typeface="+mn-ea"/>
                  </a:rPr>
                  <a:t>サーチ研究におけるソフトウェア開発のコスト低減を目的としたプログラミングライブラリである </a:t>
                </a:r>
                <a:r>
                  <a:rPr lang="en-US" altLang="ja-JP" sz="1200" dirty="0" err="1">
                    <a:latin typeface="+mn-ea"/>
                    <a:ea typeface="+mn-ea"/>
                  </a:rPr>
                  <a:t>SlothLib</a:t>
                </a:r>
                <a:r>
                  <a:rPr lang="en-US" altLang="ja-JP" sz="1200" dirty="0">
                    <a:latin typeface="+mn-ea"/>
                    <a:ea typeface="+mn-ea"/>
                  </a:rPr>
                  <a:t>\cite{</a:t>
                </a:r>
                <a:r>
                  <a:rPr lang="en-US" altLang="ja-JP" sz="1200" dirty="0" err="1">
                    <a:latin typeface="+mn-ea"/>
                    <a:ea typeface="+mn-ea"/>
                  </a:rPr>
                  <a:t>slothlib</a:t>
                </a:r>
                <a:r>
                  <a:rPr lang="en-US" altLang="ja-JP" sz="1200" dirty="0">
                    <a:latin typeface="+mn-ea"/>
                    <a:ea typeface="+mn-ea"/>
                  </a:rPr>
                  <a:t>} </a:t>
                </a:r>
                <a:r>
                  <a:rPr lang="ja-JP" altLang="en-US" sz="1200" dirty="0">
                    <a:latin typeface="+mn-ea"/>
                    <a:ea typeface="+mn-ea"/>
                  </a:rPr>
                  <a:t>が公開している</a:t>
                </a:r>
                <a:endParaRPr lang="en-US" altLang="ja-JP" sz="1200" dirty="0">
                  <a:latin typeface="+mn-ea"/>
                  <a:ea typeface="+mn-ea"/>
                </a:endParaRPr>
              </a:p>
              <a:p>
                <a:pPr/>
                <a:r>
                  <a:rPr lang="ja-JP" altLang="en-US" sz="1200" dirty="0">
                    <a:latin typeface="+mn-ea"/>
                    <a:ea typeface="+mn-ea"/>
                  </a:rPr>
                  <a:t>日本語ストップワード辞書に加えて</a:t>
                </a:r>
                <a:r>
                  <a:rPr lang="en-US" altLang="ja-JP" sz="1200" dirty="0">
                    <a:latin typeface="+mn-ea"/>
                    <a:ea typeface="+mn-ea"/>
                  </a:rPr>
                  <a:t>, BERT </a:t>
                </a:r>
                <a:r>
                  <a:rPr lang="ja-JP" altLang="en-US" sz="1200" dirty="0">
                    <a:latin typeface="+mn-ea"/>
                    <a:ea typeface="+mn-ea"/>
                  </a:rPr>
                  <a:t>で用いられる特殊トークンである </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{[CLS]}, \</a:t>
                </a:r>
                <a:r>
                  <a:rPr lang="en-US" altLang="ja-JP" sz="1200" dirty="0" err="1">
                    <a:latin typeface="+mn-ea"/>
                    <a:ea typeface="+mn-ea"/>
                  </a:rPr>
                  <a:t>mathrm</a:t>
                </a:r>
                <a:r>
                  <a:rPr lang="en-US" altLang="ja-JP" sz="1200" dirty="0">
                    <a:latin typeface="+mn-ea"/>
                    <a:ea typeface="+mn-ea"/>
                  </a:rPr>
                  <a:t>{[PAD]}, \</a:t>
                </a:r>
                <a:r>
                  <a:rPr lang="en-US" altLang="ja-JP" sz="1200" dirty="0" err="1">
                    <a:latin typeface="+mn-ea"/>
                    <a:ea typeface="+mn-ea"/>
                  </a:rPr>
                  <a:t>mathrm</a:t>
                </a:r>
                <a:r>
                  <a:rPr lang="en-US" altLang="ja-JP" sz="1200" dirty="0">
                    <a:latin typeface="+mn-ea"/>
                    <a:ea typeface="+mn-ea"/>
                  </a:rPr>
                  <a:t>{[SEP]}$ </a:t>
                </a:r>
                <a:r>
                  <a:rPr lang="ja-JP" altLang="en-US" sz="1200" dirty="0">
                    <a:latin typeface="+mn-ea"/>
                    <a:ea typeface="+mn-ea"/>
                  </a:rPr>
                  <a:t>を追加したものを用いた</a:t>
                </a:r>
                <a:r>
                  <a:rPr lang="en-US" altLang="ja-JP" sz="1200" dirty="0">
                    <a:latin typeface="+mn-ea"/>
                    <a:ea typeface="+mn-ea"/>
                  </a:rPr>
                  <a:t>. </a:t>
                </a:r>
              </a:p>
              <a:p>
                <a:pPr/>
                <a:r>
                  <a:rPr lang="en-US" altLang="ja-JP" sz="1200" dirty="0">
                    <a:latin typeface="+mn-ea"/>
                    <a:ea typeface="+mn-ea"/>
                  </a:rPr>
                  <a:t>$\</a:t>
                </a:r>
                <a:r>
                  <a:rPr lang="en-US" altLang="ja-JP" sz="1200" dirty="0" err="1">
                    <a:latin typeface="+mn-ea"/>
                    <a:ea typeface="+mn-ea"/>
                  </a:rPr>
                  <a:t>mathbf</a:t>
                </a:r>
                <a:r>
                  <a:rPr lang="en-US" altLang="ja-JP" sz="1200" dirty="0">
                    <a:latin typeface="+mn-ea"/>
                    <a:ea typeface="+mn-ea"/>
                  </a:rPr>
                  <a:t>{SW}$ </a:t>
                </a:r>
                <a:r>
                  <a:rPr lang="ja-JP" altLang="en-US" sz="1200" dirty="0">
                    <a:latin typeface="+mn-ea"/>
                    <a:ea typeface="+mn-ea"/>
                  </a:rPr>
                  <a:t>に含まれるワード数は </a:t>
                </a:r>
                <a:r>
                  <a:rPr lang="en-US" altLang="ja-JP" sz="1200" dirty="0">
                    <a:latin typeface="+mn-ea"/>
                    <a:ea typeface="+mn-ea"/>
                  </a:rPr>
                  <a:t>$437$ </a:t>
                </a:r>
                <a:r>
                  <a:rPr lang="ja-JP" altLang="en-US" sz="1200" dirty="0">
                    <a:latin typeface="+mn-ea"/>
                    <a:ea typeface="+mn-ea"/>
                  </a:rPr>
                  <a:t>である</a:t>
                </a:r>
                <a:r>
                  <a:rPr lang="en-US" altLang="ja-JP" sz="1200" dirty="0">
                    <a:latin typeface="+mn-ea"/>
                    <a:ea typeface="+mn-ea"/>
                  </a:rPr>
                  <a:t>. </a:t>
                </a:r>
                <a:r>
                  <a:rPr lang="ja-JP" altLang="en-US" sz="1200" dirty="0">
                    <a:latin typeface="+mn-ea"/>
                    <a:ea typeface="+mn-ea"/>
                  </a:rPr>
                  <a:t>そして</a:t>
                </a:r>
                <a:r>
                  <a:rPr lang="en-US" altLang="ja-JP" sz="1200" dirty="0">
                    <a:latin typeface="+mn-ea"/>
                    <a:ea typeface="+mn-ea"/>
                  </a:rPr>
                  <a:t>, </a:t>
                </a:r>
                <a:r>
                  <a:rPr lang="ja-JP" altLang="en-US" sz="1200" dirty="0">
                    <a:latin typeface="+mn-ea"/>
                    <a:ea typeface="+mn-ea"/>
                  </a:rPr>
                  <a:t>事前学習済 </a:t>
                </a:r>
                <a:r>
                  <a:rPr lang="en-US" altLang="ja-JP" sz="1200" dirty="0">
                    <a:latin typeface="+mn-ea"/>
                    <a:ea typeface="+mn-ea"/>
                  </a:rPr>
                  <a:t>BERT </a:t>
                </a:r>
                <a:r>
                  <a:rPr lang="ja-JP" altLang="en-US" sz="1200" dirty="0">
                    <a:latin typeface="+mn-ea"/>
                    <a:ea typeface="+mn-ea"/>
                  </a:rPr>
                  <a:t>モデルの最終層からの出力 </a:t>
                </a:r>
                <a:endParaRPr lang="en-US" altLang="ja-JP" sz="1200" dirty="0">
                  <a:latin typeface="+mn-ea"/>
                  <a:ea typeface="+mn-ea"/>
                </a:endParaRPr>
              </a:p>
              <a:p>
                <a:pPr/>
                <a:r>
                  <a:rPr lang="en-US" altLang="ja-JP" sz="1200" dirty="0">
                    <a:latin typeface="+mn-ea"/>
                    <a:ea typeface="+mn-ea"/>
                  </a:rPr>
                  <a:t>$E_{</a:t>
                </a:r>
                <a:r>
                  <a:rPr lang="en-US" altLang="ja-JP" sz="1200" dirty="0" err="1">
                    <a:latin typeface="+mn-ea"/>
                    <a:ea typeface="+mn-ea"/>
                  </a:rPr>
                  <a:t>i</a:t>
                </a:r>
                <a:r>
                  <a:rPr lang="en-US" altLang="ja-JP" sz="1200" dirty="0">
                    <a:latin typeface="+mn-ea"/>
                    <a:ea typeface="+mn-ea"/>
                  </a:rPr>
                  <a:t>}\quad(</a:t>
                </a:r>
                <a:r>
                  <a:rPr lang="en-US" altLang="ja-JP" sz="1200" dirty="0" err="1">
                    <a:latin typeface="+mn-ea"/>
                    <a:ea typeface="+mn-ea"/>
                  </a:rPr>
                  <a:t>i</a:t>
                </a:r>
                <a:r>
                  <a:rPr lang="en-US" altLang="ja-JP" sz="1200" dirty="0">
                    <a:latin typeface="+mn-ea"/>
                    <a:ea typeface="+mn-ea"/>
                  </a:rPr>
                  <a:t> = \{0,\</a:t>
                </a:r>
                <a:r>
                  <a:rPr lang="en-US" altLang="ja-JP" sz="1200" dirty="0" err="1">
                    <a:latin typeface="+mn-ea"/>
                    <a:ea typeface="+mn-ea"/>
                  </a:rPr>
                  <a:t>ldots</a:t>
                </a:r>
                <a:r>
                  <a:rPr lang="en-US" altLang="ja-JP" sz="1200" dirty="0">
                    <a:latin typeface="+mn-ea"/>
                    <a:ea typeface="+mn-ea"/>
                  </a:rPr>
                  <a:t> ,N\},\quad E_{0} = E_{\</a:t>
                </a:r>
                <a:r>
                  <a:rPr lang="en-US" altLang="ja-JP" sz="1200" dirty="0" err="1">
                    <a:latin typeface="+mn-ea"/>
                    <a:ea typeface="+mn-ea"/>
                  </a:rPr>
                  <a:t>mathrm</a:t>
                </a:r>
                <a:r>
                  <a:rPr lang="en-US" altLang="ja-JP" sz="1200" dirty="0">
                    <a:latin typeface="+mn-ea"/>
                    <a:ea typeface="+mn-ea"/>
                  </a:rPr>
                  <a:t>{[CLS]}})$</a:t>
                </a:r>
                <a:r>
                  <a:rPr lang="ja-JP" altLang="en-US" sz="1200" dirty="0">
                    <a:latin typeface="+mn-ea"/>
                    <a:ea typeface="+mn-ea"/>
                  </a:rPr>
                  <a:t>に対して</a:t>
                </a:r>
                <a:r>
                  <a:rPr lang="en-US" altLang="ja-JP" sz="1200" dirty="0">
                    <a:latin typeface="+mn-ea"/>
                    <a:ea typeface="+mn-ea"/>
                  </a:rPr>
                  <a:t>, </a:t>
                </a:r>
                <a:r>
                  <a:rPr lang="ja-JP" altLang="en-US" sz="1200" dirty="0">
                    <a:latin typeface="+mn-ea"/>
                    <a:ea typeface="+mn-ea"/>
                  </a:rPr>
                  <a:t>式 </a:t>
                </a:r>
                <a:r>
                  <a:rPr lang="en-US" altLang="ja-JP" sz="1200" dirty="0">
                    <a:latin typeface="+mn-ea"/>
                    <a:ea typeface="+mn-ea"/>
                  </a:rPr>
                  <a:t>\ref{ex3_eq} </a:t>
                </a:r>
                <a:r>
                  <a:rPr lang="ja-JP" altLang="en-US" sz="1200" dirty="0">
                    <a:latin typeface="+mn-ea"/>
                    <a:ea typeface="+mn-ea"/>
                  </a:rPr>
                  <a:t>を用いてスケーリングする</a:t>
                </a:r>
                <a:r>
                  <a:rPr lang="en-US" altLang="ja-JP" sz="1200" dirty="0">
                    <a:latin typeface="+mn-ea"/>
                    <a:ea typeface="+mn-ea"/>
                  </a:rPr>
                  <a:t>.</a:t>
                </a:r>
              </a:p>
              <a:p>
                <a:pPr/>
                <a:r>
                  <a:rPr lang="en-US" altLang="ja-JP" sz="1200" dirty="0">
                    <a:latin typeface="+mn-ea"/>
                    <a:ea typeface="+mn-ea"/>
                  </a:rPr>
                  <a:t>\begin{equation}    \</a:t>
                </a:r>
                <a:r>
                  <a:rPr lang="en-US" altLang="ja-JP" sz="1200" dirty="0" err="1">
                    <a:latin typeface="+mn-ea"/>
                    <a:ea typeface="+mn-ea"/>
                  </a:rPr>
                  <a:t>widehat</a:t>
                </a:r>
                <a:r>
                  <a:rPr lang="en-US" altLang="ja-JP" sz="1200" dirty="0">
                    <a:latin typeface="+mn-ea"/>
                    <a:ea typeface="+mn-ea"/>
                  </a:rPr>
                  <a:t>{E_{</a:t>
                </a:r>
                <a:r>
                  <a:rPr lang="en-US" altLang="ja-JP" sz="1200" dirty="0" err="1">
                    <a:latin typeface="+mn-ea"/>
                    <a:ea typeface="+mn-ea"/>
                  </a:rPr>
                  <a:t>i</a:t>
                </a:r>
                <a:r>
                  <a:rPr lang="en-US" altLang="ja-JP" sz="1200" dirty="0">
                    <a:latin typeface="+mn-ea"/>
                    <a:ea typeface="+mn-ea"/>
                  </a:rPr>
                  <a:t>}} = \</a:t>
                </a:r>
                <a:r>
                  <a:rPr lang="en-US" altLang="ja-JP" sz="1200" dirty="0" err="1">
                    <a:latin typeface="+mn-ea"/>
                    <a:ea typeface="+mn-ea"/>
                  </a:rPr>
                  <a:t>mathrm</a:t>
                </a:r>
                <a:r>
                  <a:rPr lang="en-US" altLang="ja-JP" sz="1200" dirty="0">
                    <a:latin typeface="+mn-ea"/>
                    <a:ea typeface="+mn-ea"/>
                  </a:rPr>
                  <a:t>{score}(\</a:t>
                </a:r>
                <a:r>
                  <a:rPr lang="en-US" altLang="ja-JP" sz="1200" dirty="0" err="1">
                    <a:latin typeface="+mn-ea"/>
                    <a:ea typeface="+mn-ea"/>
                  </a:rPr>
                  <a:t>mathrm</a:t>
                </a:r>
                <a:r>
                  <a:rPr lang="en-US" altLang="ja-JP" sz="1200" dirty="0">
                    <a:latin typeface="+mn-ea"/>
                    <a:ea typeface="+mn-ea"/>
                  </a:rPr>
                  <a:t>{Tok}_{</a:t>
                </a:r>
                <a:r>
                  <a:rPr lang="en-US" altLang="ja-JP" sz="1200" dirty="0" err="1">
                    <a:latin typeface="+mn-ea"/>
                    <a:ea typeface="+mn-ea"/>
                  </a:rPr>
                  <a:t>i</a:t>
                </a:r>
                <a:r>
                  <a:rPr lang="en-US" altLang="ja-JP" sz="1200" dirty="0">
                    <a:latin typeface="+mn-ea"/>
                    <a:ea typeface="+mn-ea"/>
                  </a:rPr>
                  <a:t>}) \times \</a:t>
                </a:r>
                <a:r>
                  <a:rPr lang="en-US" altLang="ja-JP" sz="1200" dirty="0" err="1">
                    <a:latin typeface="+mn-ea"/>
                    <a:ea typeface="+mn-ea"/>
                  </a:rPr>
                  <a:t>mathit</a:t>
                </a:r>
                <a:r>
                  <a:rPr lang="en-US" altLang="ja-JP" sz="1200" dirty="0">
                    <a:latin typeface="+mn-ea"/>
                    <a:ea typeface="+mn-ea"/>
                  </a:rPr>
                  <a:t>{E_{</a:t>
                </a:r>
                <a:r>
                  <a:rPr lang="en-US" altLang="ja-JP" sz="1200" dirty="0" err="1">
                    <a:latin typeface="+mn-ea"/>
                    <a:ea typeface="+mn-ea"/>
                  </a:rPr>
                  <a:t>i</a:t>
                </a:r>
                <a:r>
                  <a:rPr lang="en-US" altLang="ja-JP" sz="1200" dirty="0">
                    <a:latin typeface="+mn-ea"/>
                    <a:ea typeface="+mn-ea"/>
                  </a:rPr>
                  <a:t>}} \label{ex3_eq}\end{equation}</a:t>
                </a:r>
                <a:r>
                  <a:rPr lang="ja-JP" altLang="en-US" sz="1200" dirty="0">
                    <a:latin typeface="+mn-ea"/>
                    <a:ea typeface="+mn-ea"/>
                  </a:rPr>
                  <a:t>ここで</a:t>
                </a:r>
                <a:r>
                  <a:rPr lang="en-US" altLang="ja-JP" sz="1200" dirty="0">
                    <a:latin typeface="+mn-ea"/>
                    <a:ea typeface="+mn-ea"/>
                  </a:rPr>
                  <a:t>, $\</a:t>
                </a:r>
                <a:r>
                  <a:rPr lang="en-US" altLang="ja-JP" sz="1200" dirty="0" err="1">
                    <a:latin typeface="+mn-ea"/>
                    <a:ea typeface="+mn-ea"/>
                  </a:rPr>
                  <a:t>mathrm</a:t>
                </a:r>
                <a:r>
                  <a:rPr lang="en-US" altLang="ja-JP" sz="1200" dirty="0">
                    <a:latin typeface="+mn-ea"/>
                    <a:ea typeface="+mn-ea"/>
                  </a:rPr>
                  <a:t>{Tok}_{0}$ </a:t>
                </a:r>
                <a:r>
                  <a:rPr lang="ja-JP" altLang="en-US" sz="1200" dirty="0">
                    <a:latin typeface="+mn-ea"/>
                    <a:ea typeface="+mn-ea"/>
                  </a:rPr>
                  <a:t>は </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{[CLS]}$ </a:t>
                </a:r>
                <a:r>
                  <a:rPr lang="ja-JP" altLang="en-US" sz="1200" dirty="0">
                    <a:latin typeface="+mn-ea"/>
                    <a:ea typeface="+mn-ea"/>
                  </a:rPr>
                  <a:t>である</a:t>
                </a:r>
                <a:r>
                  <a:rPr lang="en-US" altLang="ja-JP" sz="1200" dirty="0">
                    <a:latin typeface="+mn-ea"/>
                    <a:ea typeface="+mn-ea"/>
                  </a:rPr>
                  <a:t>. </a:t>
                </a:r>
                <a:r>
                  <a:rPr lang="ja-JP" altLang="en-US" sz="1200" dirty="0">
                    <a:latin typeface="+mn-ea"/>
                    <a:ea typeface="+mn-ea"/>
                  </a:rPr>
                  <a:t>また</a:t>
                </a:r>
                <a:r>
                  <a:rPr lang="en-US" altLang="ja-JP" sz="1200" dirty="0">
                    <a:latin typeface="+mn-ea"/>
                    <a:ea typeface="+mn-ea"/>
                  </a:rPr>
                  <a:t>, $\</a:t>
                </a:r>
                <a:r>
                  <a:rPr lang="en-US" altLang="ja-JP" sz="1200" dirty="0" err="1">
                    <a:latin typeface="+mn-ea"/>
                    <a:ea typeface="+mn-ea"/>
                  </a:rPr>
                  <a:t>mathrm</a:t>
                </a:r>
                <a:r>
                  <a:rPr lang="en-US" altLang="ja-JP" sz="1200" dirty="0">
                    <a:latin typeface="+mn-ea"/>
                    <a:ea typeface="+mn-ea"/>
                  </a:rPr>
                  <a:t>{score}(\</a:t>
                </a:r>
                <a:r>
                  <a:rPr lang="en-US" altLang="ja-JP" sz="1200" dirty="0" err="1">
                    <a:latin typeface="+mn-ea"/>
                    <a:ea typeface="+mn-ea"/>
                  </a:rPr>
                  <a:t>mathrm</a:t>
                </a:r>
                <a:r>
                  <a:rPr lang="en-US" altLang="ja-JP" sz="1200" dirty="0">
                    <a:latin typeface="+mn-ea"/>
                    <a:ea typeface="+mn-ea"/>
                  </a:rPr>
                  <a:t>{Tok}_{</a:t>
                </a:r>
                <a:r>
                  <a:rPr lang="en-US" altLang="ja-JP" sz="1200" dirty="0" err="1">
                    <a:latin typeface="+mn-ea"/>
                    <a:ea typeface="+mn-ea"/>
                  </a:rPr>
                  <a:t>i</a:t>
                </a:r>
                <a:r>
                  <a:rPr lang="en-US" altLang="ja-JP" sz="1200" dirty="0">
                    <a:latin typeface="+mn-ea"/>
                    <a:ea typeface="+mn-ea"/>
                  </a:rPr>
                  <a:t>})$ </a:t>
                </a:r>
                <a:r>
                  <a:rPr lang="ja-JP" altLang="en-US" sz="1200" dirty="0">
                    <a:latin typeface="+mn-ea"/>
                    <a:ea typeface="+mn-ea"/>
                  </a:rPr>
                  <a:t>は入力トークン </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{Tok}_{</a:t>
                </a:r>
                <a:r>
                  <a:rPr lang="en-US" altLang="ja-JP" sz="1200" dirty="0" err="1">
                    <a:latin typeface="+mn-ea"/>
                    <a:ea typeface="+mn-ea"/>
                  </a:rPr>
                  <a:t>i</a:t>
                </a:r>
                <a:r>
                  <a:rPr lang="en-US" altLang="ja-JP" sz="1200" dirty="0">
                    <a:latin typeface="+mn-ea"/>
                    <a:ea typeface="+mn-ea"/>
                  </a:rPr>
                  <a:t>}$ </a:t>
                </a:r>
                <a:r>
                  <a:rPr lang="ja-JP" altLang="en-US" sz="1200" dirty="0">
                    <a:latin typeface="+mn-ea"/>
                    <a:ea typeface="+mn-ea"/>
                  </a:rPr>
                  <a:t>に対応する重要度スコアであり</a:t>
                </a:r>
                <a:r>
                  <a:rPr lang="en-US" altLang="ja-JP" sz="1200" dirty="0">
                    <a:latin typeface="+mn-ea"/>
                    <a:ea typeface="+mn-ea"/>
                  </a:rPr>
                  <a:t>, </a:t>
                </a:r>
                <a:r>
                  <a:rPr lang="ja-JP" altLang="en-US" sz="1200" dirty="0">
                    <a:latin typeface="+mn-ea"/>
                    <a:ea typeface="+mn-ea"/>
                  </a:rPr>
                  <a:t>正の定数 </a:t>
                </a:r>
                <a:r>
                  <a:rPr lang="en-US" altLang="ja-JP" sz="1200" dirty="0">
                    <a:latin typeface="+mn-ea"/>
                    <a:ea typeface="+mn-ea"/>
                  </a:rPr>
                  <a:t>$\alpha$ </a:t>
                </a:r>
                <a:r>
                  <a:rPr lang="ja-JP" altLang="en-US" sz="1200" dirty="0">
                    <a:latin typeface="+mn-ea"/>
                    <a:ea typeface="+mn-ea"/>
                  </a:rPr>
                  <a:t>を用いて式 </a:t>
                </a:r>
                <a:r>
                  <a:rPr lang="en-US" altLang="ja-JP" sz="1200" dirty="0">
                    <a:latin typeface="+mn-ea"/>
                    <a:ea typeface="+mn-ea"/>
                  </a:rPr>
                  <a:t>\ref{score} </a:t>
                </a:r>
                <a:r>
                  <a:rPr lang="ja-JP" altLang="en-US" sz="1200" dirty="0">
                    <a:latin typeface="+mn-ea"/>
                    <a:ea typeface="+mn-ea"/>
                  </a:rPr>
                  <a:t>で求められる</a:t>
                </a:r>
                <a:r>
                  <a:rPr lang="en-US" altLang="ja-JP" sz="1200" dirty="0">
                    <a:latin typeface="+mn-ea"/>
                    <a:ea typeface="+mn-ea"/>
                  </a:rPr>
                  <a:t>.\begin{equation}  \label{score}  \small{  \</a:t>
                </a:r>
                <a:r>
                  <a:rPr lang="en-US" altLang="ja-JP" sz="1200" dirty="0" err="1">
                    <a:latin typeface="+mn-ea"/>
                    <a:ea typeface="+mn-ea"/>
                  </a:rPr>
                  <a:t>mathrm</a:t>
                </a:r>
                <a:r>
                  <a:rPr lang="en-US" altLang="ja-JP" sz="1200" dirty="0">
                    <a:latin typeface="+mn-ea"/>
                    <a:ea typeface="+mn-ea"/>
                  </a:rPr>
                  <a:t>{score}(\</a:t>
                </a:r>
                <a:r>
                  <a:rPr lang="en-US" altLang="ja-JP" sz="1200" dirty="0" err="1">
                    <a:latin typeface="+mn-ea"/>
                    <a:ea typeface="+mn-ea"/>
                  </a:rPr>
                  <a:t>mathrm</a:t>
                </a:r>
                <a:r>
                  <a:rPr lang="en-US" altLang="ja-JP" sz="1200" dirty="0">
                    <a:latin typeface="+mn-ea"/>
                    <a:ea typeface="+mn-ea"/>
                  </a:rPr>
                  <a:t>{Tok}_{</a:t>
                </a:r>
                <a:r>
                  <a:rPr lang="en-US" altLang="ja-JP" sz="1200" dirty="0" err="1">
                    <a:latin typeface="+mn-ea"/>
                    <a:ea typeface="+mn-ea"/>
                  </a:rPr>
                  <a:t>i</a:t>
                </a:r>
                <a:r>
                  <a:rPr lang="en-US" altLang="ja-JP" sz="1200" dirty="0">
                    <a:latin typeface="+mn-ea"/>
                    <a:ea typeface="+mn-ea"/>
                  </a:rPr>
                  <a:t>}) = \left\{  \begin{array}{</a:t>
                </a:r>
                <a:r>
                  <a:rPr lang="en-US" altLang="ja-JP" sz="1200" dirty="0" err="1">
                    <a:latin typeface="+mn-ea"/>
                    <a:ea typeface="+mn-ea"/>
                  </a:rPr>
                  <a:t>ll</a:t>
                </a:r>
                <a:r>
                  <a:rPr lang="en-US" altLang="ja-JP" sz="1200" dirty="0">
                    <a:latin typeface="+mn-ea"/>
                    <a:ea typeface="+mn-ea"/>
                  </a:rPr>
                  <a:t>}    \alpha \times w_{\</a:t>
                </a:r>
                <a:r>
                  <a:rPr lang="en-US" altLang="ja-JP" sz="1200" dirty="0" err="1">
                    <a:latin typeface="+mn-ea"/>
                    <a:ea typeface="+mn-ea"/>
                  </a:rPr>
                  <a:t>mathrm</a:t>
                </a:r>
                <a:r>
                  <a:rPr lang="en-US" altLang="ja-JP" sz="1200" dirty="0">
                    <a:latin typeface="+mn-ea"/>
                    <a:ea typeface="+mn-ea"/>
                  </a:rPr>
                  <a:t>{Tok}_{</a:t>
                </a:r>
                <a:r>
                  <a:rPr lang="en-US" altLang="ja-JP" sz="1200" dirty="0" err="1">
                    <a:latin typeface="+mn-ea"/>
                    <a:ea typeface="+mn-ea"/>
                  </a:rPr>
                  <a:t>i</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{D_{\</a:t>
                </a:r>
                <a:r>
                  <a:rPr lang="en-US" altLang="ja-JP" sz="1200" dirty="0" err="1">
                    <a:latin typeface="+mn-ea"/>
                    <a:ea typeface="+mn-ea"/>
                  </a:rPr>
                  <a:t>mathrm</a:t>
                </a:r>
                <a:r>
                  <a:rPr lang="en-US" altLang="ja-JP" sz="1200" dirty="0">
                    <a:latin typeface="+mn-ea"/>
                    <a:ea typeface="+mn-ea"/>
                  </a:rPr>
                  <a:t>{summary}}}} + 1 &amp; (\</a:t>
                </a:r>
                <a:r>
                  <a:rPr lang="en-US" altLang="ja-JP" sz="1200" dirty="0" err="1">
                    <a:latin typeface="+mn-ea"/>
                    <a:ea typeface="+mn-ea"/>
                  </a:rPr>
                  <a:t>mathrm</a:t>
                </a:r>
                <a:r>
                  <a:rPr lang="en-US" altLang="ja-JP" sz="1200" dirty="0">
                    <a:latin typeface="+mn-ea"/>
                    <a:ea typeface="+mn-ea"/>
                  </a:rPr>
                  <a:t>{Tok}_{</a:t>
                </a:r>
                <a:r>
                  <a:rPr lang="en-US" altLang="ja-JP" sz="1200" dirty="0" err="1">
                    <a:latin typeface="+mn-ea"/>
                    <a:ea typeface="+mn-ea"/>
                  </a:rPr>
                  <a:t>i</a:t>
                </a:r>
                <a:r>
                  <a:rPr lang="en-US" altLang="ja-JP" sz="1200" dirty="0">
                    <a:latin typeface="+mn-ea"/>
                    <a:ea typeface="+mn-ea"/>
                  </a:rPr>
                  <a:t>} \</a:t>
                </a:r>
                <a:r>
                  <a:rPr lang="en-US" altLang="ja-JP" sz="1200" dirty="0" err="1">
                    <a:latin typeface="+mn-ea"/>
                    <a:ea typeface="+mn-ea"/>
                  </a:rPr>
                  <a:t>notin</a:t>
                </a:r>
                <a:r>
                  <a:rPr lang="en-US" altLang="ja-JP" sz="1200" dirty="0">
                    <a:latin typeface="+mn-ea"/>
                    <a:ea typeface="+mn-ea"/>
                  </a:rPr>
                  <a:t> \</a:t>
                </a:r>
                <a:r>
                  <a:rPr lang="en-US" altLang="ja-JP" sz="1200" dirty="0" err="1">
                    <a:latin typeface="+mn-ea"/>
                    <a:ea typeface="+mn-ea"/>
                  </a:rPr>
                  <a:t>mathbf</a:t>
                </a:r>
                <a:r>
                  <a:rPr lang="en-US" altLang="ja-JP" sz="1200" dirty="0">
                    <a:latin typeface="+mn-ea"/>
                    <a:ea typeface="+mn-ea"/>
                  </a:rPr>
                  <a:t>{SW}\</a:t>
                </a:r>
                <a:r>
                  <a:rPr lang="en-US" altLang="ja-JP" sz="1200" dirty="0" err="1">
                    <a:latin typeface="+mn-ea"/>
                    <a:ea typeface="+mn-ea"/>
                  </a:rPr>
                  <a:t>setminus</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{[CLS]}, \</a:t>
                </a:r>
                <a:r>
                  <a:rPr lang="en-US" altLang="ja-JP" sz="1200" dirty="0" err="1">
                    <a:latin typeface="+mn-ea"/>
                    <a:ea typeface="+mn-ea"/>
                  </a:rPr>
                  <a:t>mathrm</a:t>
                </a:r>
                <a:r>
                  <a:rPr lang="en-US" altLang="ja-JP" sz="1200" dirty="0">
                    <a:latin typeface="+mn-ea"/>
                    <a:ea typeface="+mn-ea"/>
                  </a:rPr>
                  <a:t>{[SEP]}\})\\    -\alpha &amp; (\</a:t>
                </a:r>
                <a:r>
                  <a:rPr lang="en-US" altLang="ja-JP" sz="1200" dirty="0" err="1">
                    <a:latin typeface="+mn-ea"/>
                    <a:ea typeface="+mn-ea"/>
                  </a:rPr>
                  <a:t>mathrm</a:t>
                </a:r>
                <a:r>
                  <a:rPr lang="en-US" altLang="ja-JP" sz="1200" dirty="0">
                    <a:latin typeface="+mn-ea"/>
                    <a:ea typeface="+mn-ea"/>
                  </a:rPr>
                  <a:t>{Tok}_{</a:t>
                </a:r>
                <a:r>
                  <a:rPr lang="en-US" altLang="ja-JP" sz="1200" dirty="0" err="1">
                    <a:latin typeface="+mn-ea"/>
                    <a:ea typeface="+mn-ea"/>
                  </a:rPr>
                  <a:t>i</a:t>
                </a:r>
                <a:r>
                  <a:rPr lang="en-US" altLang="ja-JP" sz="1200" dirty="0">
                    <a:latin typeface="+mn-ea"/>
                    <a:ea typeface="+mn-ea"/>
                  </a:rPr>
                  <a:t>} \in \</a:t>
                </a:r>
                <a:r>
                  <a:rPr lang="en-US" altLang="ja-JP" sz="1200" dirty="0" err="1">
                    <a:latin typeface="+mn-ea"/>
                    <a:ea typeface="+mn-ea"/>
                  </a:rPr>
                  <a:t>mathbf</a:t>
                </a:r>
                <a:r>
                  <a:rPr lang="en-US" altLang="ja-JP" sz="1200" dirty="0">
                    <a:latin typeface="+mn-ea"/>
                    <a:ea typeface="+mn-ea"/>
                  </a:rPr>
                  <a:t>{SW}\</a:t>
                </a:r>
                <a:r>
                  <a:rPr lang="en-US" altLang="ja-JP" sz="1200" dirty="0" err="1">
                    <a:latin typeface="+mn-ea"/>
                    <a:ea typeface="+mn-ea"/>
                  </a:rPr>
                  <a:t>setminus</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{[CLS]}, \</a:t>
                </a:r>
                <a:r>
                  <a:rPr lang="en-US" altLang="ja-JP" sz="1200" dirty="0" err="1">
                    <a:latin typeface="+mn-ea"/>
                    <a:ea typeface="+mn-ea"/>
                  </a:rPr>
                  <a:t>mathrm</a:t>
                </a:r>
                <a:r>
                  <a:rPr lang="en-US" altLang="ja-JP" sz="1200" dirty="0">
                    <a:latin typeface="+mn-ea"/>
                    <a:ea typeface="+mn-ea"/>
                  </a:rPr>
                  <a:t>{[SEP]}\})  \end{array}\right.}\end{equation}</a:t>
                </a:r>
                <a:r>
                  <a:rPr lang="ja-JP" altLang="en-US" sz="1200" dirty="0">
                    <a:latin typeface="+mn-ea"/>
                    <a:ea typeface="+mn-ea"/>
                  </a:rPr>
                  <a:t>式 </a:t>
                </a:r>
                <a:r>
                  <a:rPr lang="en-US" altLang="ja-JP" sz="1200" dirty="0">
                    <a:latin typeface="+mn-ea"/>
                    <a:ea typeface="+mn-ea"/>
                  </a:rPr>
                  <a:t>\ref{score} </a:t>
                </a:r>
                <a:r>
                  <a:rPr lang="ja-JP" altLang="en-US" sz="1200" dirty="0">
                    <a:latin typeface="+mn-ea"/>
                    <a:ea typeface="+mn-ea"/>
                  </a:rPr>
                  <a:t>より</a:t>
                </a:r>
                <a:r>
                  <a:rPr lang="en-US" altLang="ja-JP" sz="1200" dirty="0">
                    <a:latin typeface="+mn-ea"/>
                    <a:ea typeface="+mn-ea"/>
                  </a:rPr>
                  <a:t>, </a:t>
                </a:r>
                <a:r>
                  <a:rPr lang="ja-JP" altLang="en-US" sz="1200" dirty="0">
                    <a:latin typeface="+mn-ea"/>
                    <a:ea typeface="+mn-ea"/>
                  </a:rPr>
                  <a:t>重要度スコアは入力トークン </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{Tok}_{</a:t>
                </a:r>
                <a:r>
                  <a:rPr lang="en-US" altLang="ja-JP" sz="1200" dirty="0" err="1">
                    <a:latin typeface="+mn-ea"/>
                    <a:ea typeface="+mn-ea"/>
                  </a:rPr>
                  <a:t>i</a:t>
                </a:r>
                <a:r>
                  <a:rPr lang="en-US" altLang="ja-JP" sz="1200" dirty="0">
                    <a:latin typeface="+mn-ea"/>
                    <a:ea typeface="+mn-ea"/>
                  </a:rPr>
                  <a:t>}$ </a:t>
                </a:r>
                <a:r>
                  <a:rPr lang="ja-JP" altLang="en-US" sz="1200" dirty="0">
                    <a:latin typeface="+mn-ea"/>
                    <a:ea typeface="+mn-ea"/>
                  </a:rPr>
                  <a:t>が </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{[CLS]}, \</a:t>
                </a:r>
                <a:r>
                  <a:rPr lang="en-US" altLang="ja-JP" sz="1200" dirty="0" err="1">
                    <a:latin typeface="+mn-ea"/>
                    <a:ea typeface="+mn-ea"/>
                  </a:rPr>
                  <a:t>mathrm</a:t>
                </a:r>
                <a:r>
                  <a:rPr lang="en-US" altLang="ja-JP" sz="1200" dirty="0">
                    <a:latin typeface="+mn-ea"/>
                    <a:ea typeface="+mn-ea"/>
                  </a:rPr>
                  <a:t>{[SEP]}$ </a:t>
                </a:r>
                <a:r>
                  <a:rPr lang="ja-JP" altLang="en-US" sz="1200" dirty="0">
                    <a:latin typeface="+mn-ea"/>
                    <a:ea typeface="+mn-ea"/>
                  </a:rPr>
                  <a:t>を除くストップワード辞書に含まれている場合</a:t>
                </a:r>
                <a:r>
                  <a:rPr lang="en-US" altLang="ja-JP" sz="1200" dirty="0">
                    <a:latin typeface="+mn-ea"/>
                    <a:ea typeface="+mn-ea"/>
                  </a:rPr>
                  <a:t>, </a:t>
                </a:r>
                <a:r>
                  <a:rPr lang="ja-JP" altLang="en-US" sz="1200" dirty="0">
                    <a:latin typeface="+mn-ea"/>
                    <a:ea typeface="+mn-ea"/>
                  </a:rPr>
                  <a:t>負のぺナルティ値 </a:t>
                </a:r>
                <a:r>
                  <a:rPr lang="en-US" altLang="ja-JP" sz="1200" dirty="0">
                    <a:latin typeface="+mn-ea"/>
                    <a:ea typeface="+mn-ea"/>
                  </a:rPr>
                  <a:t>$-\alpha$ </a:t>
                </a:r>
                <a:r>
                  <a:rPr lang="ja-JP" altLang="en-US" sz="1200" dirty="0">
                    <a:latin typeface="+mn-ea"/>
                    <a:ea typeface="+mn-ea"/>
                  </a:rPr>
                  <a:t>が与えられ</a:t>
                </a:r>
                <a:r>
                  <a:rPr lang="en-US" altLang="ja-JP" sz="1200" dirty="0">
                    <a:latin typeface="+mn-ea"/>
                    <a:ea typeface="+mn-ea"/>
                  </a:rPr>
                  <a:t>, </a:t>
                </a:r>
                <a:r>
                  <a:rPr lang="ja-JP" altLang="en-US" sz="1200" dirty="0">
                    <a:latin typeface="+mn-ea"/>
                    <a:ea typeface="+mn-ea"/>
                  </a:rPr>
                  <a:t>その他の場合は重要度スコアは </a:t>
                </a:r>
                <a:r>
                  <a:rPr lang="en-US" altLang="ja-JP" sz="1200" dirty="0">
                    <a:latin typeface="+mn-ea"/>
                    <a:ea typeface="+mn-ea"/>
                  </a:rPr>
                  <a:t>$1$ </a:t>
                </a:r>
                <a:r>
                  <a:rPr lang="ja-JP" altLang="en-US" sz="1200" dirty="0">
                    <a:latin typeface="+mn-ea"/>
                    <a:ea typeface="+mn-ea"/>
                  </a:rPr>
                  <a:t>以上の値を示す</a:t>
                </a:r>
                <a:r>
                  <a:rPr lang="en-US" altLang="ja-JP" sz="1200" dirty="0">
                    <a:latin typeface="+mn-ea"/>
                    <a:ea typeface="+mn-ea"/>
                  </a:rPr>
                  <a:t>. </a:t>
                </a:r>
                <a:r>
                  <a:rPr lang="ja-JP" altLang="en-US" sz="1200" dirty="0">
                    <a:latin typeface="+mn-ea"/>
                    <a:ea typeface="+mn-ea"/>
                  </a:rPr>
                  <a:t>このスケーリング後の分散表現 </a:t>
                </a:r>
                <a:r>
                  <a:rPr lang="en-US" altLang="ja-JP" sz="1200" dirty="0">
                    <a:latin typeface="+mn-ea"/>
                    <a:ea typeface="+mn-ea"/>
                  </a:rPr>
                  <a:t>$\</a:t>
                </a:r>
                <a:r>
                  <a:rPr lang="en-US" altLang="ja-JP" sz="1200" dirty="0" err="1">
                    <a:latin typeface="+mn-ea"/>
                    <a:ea typeface="+mn-ea"/>
                  </a:rPr>
                  <a:t>widehat</a:t>
                </a:r>
                <a:r>
                  <a:rPr lang="en-US" altLang="ja-JP" sz="1200" dirty="0">
                    <a:latin typeface="+mn-ea"/>
                    <a:ea typeface="+mn-ea"/>
                  </a:rPr>
                  <a:t>{E_{</a:t>
                </a:r>
                <a:r>
                  <a:rPr lang="en-US" altLang="ja-JP" sz="1200" dirty="0" err="1">
                    <a:latin typeface="+mn-ea"/>
                    <a:ea typeface="+mn-ea"/>
                  </a:rPr>
                  <a:t>i</a:t>
                </a:r>
                <a:r>
                  <a:rPr lang="en-US" altLang="ja-JP" sz="1200" dirty="0">
                    <a:latin typeface="+mn-ea"/>
                    <a:ea typeface="+mn-ea"/>
                  </a:rPr>
                  <a:t>}}$ </a:t>
                </a:r>
                <a:r>
                  <a:rPr lang="ja-JP" altLang="en-US" sz="1200" dirty="0">
                    <a:latin typeface="+mn-ea"/>
                    <a:ea typeface="+mn-ea"/>
                  </a:rPr>
                  <a:t>を用いて</a:t>
                </a:r>
                <a:r>
                  <a:rPr lang="en-US" altLang="ja-JP" sz="1200" dirty="0">
                    <a:latin typeface="+mn-ea"/>
                    <a:ea typeface="+mn-ea"/>
                  </a:rPr>
                  <a:t>, $\</a:t>
                </a:r>
                <a:r>
                  <a:rPr lang="en-US" altLang="ja-JP" sz="1200" dirty="0" err="1">
                    <a:latin typeface="+mn-ea"/>
                    <a:ea typeface="+mn-ea"/>
                  </a:rPr>
                  <a:t>widehat</a:t>
                </a:r>
                <a:r>
                  <a:rPr lang="en-US" altLang="ja-JP" sz="1200" dirty="0">
                    <a:latin typeface="+mn-ea"/>
                    <a:ea typeface="+mn-ea"/>
                  </a:rPr>
                  <a:t>{E_{\</a:t>
                </a:r>
                <a:r>
                  <a:rPr lang="en-US" altLang="ja-JP" sz="1200" dirty="0" err="1">
                    <a:latin typeface="+mn-ea"/>
                    <a:ea typeface="+mn-ea"/>
                  </a:rPr>
                  <a:t>mathrm</a:t>
                </a:r>
                <a:r>
                  <a:rPr lang="en-US" altLang="ja-JP" sz="1200" dirty="0">
                    <a:latin typeface="+mn-ea"/>
                    <a:ea typeface="+mn-ea"/>
                  </a:rPr>
                  <a:t>{[CLS]}}}$ </a:t>
                </a:r>
                <a:r>
                  <a:rPr lang="ja-JP" altLang="en-US" sz="1200" dirty="0">
                    <a:latin typeface="+mn-ea"/>
                    <a:ea typeface="+mn-ea"/>
                  </a:rPr>
                  <a:t>と </a:t>
                </a:r>
                <a:r>
                  <a:rPr lang="en-US" altLang="ja-JP" sz="1200" dirty="0">
                    <a:latin typeface="+mn-ea"/>
                    <a:ea typeface="+mn-ea"/>
                  </a:rPr>
                  <a:t>$\</a:t>
                </a:r>
                <a:r>
                  <a:rPr lang="en-US" altLang="ja-JP" sz="1200" dirty="0" err="1">
                    <a:latin typeface="+mn-ea"/>
                    <a:ea typeface="+mn-ea"/>
                  </a:rPr>
                  <a:t>widehat</a:t>
                </a:r>
                <a:r>
                  <a:rPr lang="en-US" altLang="ja-JP" sz="1200" dirty="0">
                    <a:latin typeface="+mn-ea"/>
                    <a:ea typeface="+mn-ea"/>
                  </a:rPr>
                  <a:t>{E_{\</a:t>
                </a:r>
                <a:r>
                  <a:rPr lang="en-US" altLang="ja-JP" sz="1200" dirty="0" err="1">
                    <a:latin typeface="+mn-ea"/>
                    <a:ea typeface="+mn-ea"/>
                  </a:rPr>
                  <a:t>mathrm</a:t>
                </a:r>
                <a:r>
                  <a:rPr lang="en-US" altLang="ja-JP" sz="1200" dirty="0">
                    <a:latin typeface="+mn-ea"/>
                    <a:ea typeface="+mn-ea"/>
                  </a:rPr>
                  <a:t>{Avg}}}$ </a:t>
                </a:r>
                <a:r>
                  <a:rPr lang="ja-JP" altLang="en-US" sz="1200" dirty="0">
                    <a:latin typeface="+mn-ea"/>
                    <a:ea typeface="+mn-ea"/>
                  </a:rPr>
                  <a:t>を求め</a:t>
                </a:r>
                <a:r>
                  <a:rPr lang="en-US" altLang="ja-JP" sz="1200" dirty="0">
                    <a:latin typeface="+mn-ea"/>
                    <a:ea typeface="+mn-ea"/>
                  </a:rPr>
                  <a:t>, </a:t>
                </a:r>
                <a:r>
                  <a:rPr lang="ja-JP" altLang="en-US" sz="1200" dirty="0">
                    <a:latin typeface="+mn-ea"/>
                    <a:ea typeface="+mn-ea"/>
                  </a:rPr>
                  <a:t>学習可能な重みパラメータベクトル </a:t>
                </a:r>
                <a:r>
                  <a:rPr lang="en-US" altLang="ja-JP" sz="1200" dirty="0">
                    <a:latin typeface="+mn-ea"/>
                    <a:ea typeface="+mn-ea"/>
                  </a:rPr>
                  <a:t>$\</a:t>
                </a:r>
                <a:r>
                  <a:rPr lang="en-US" altLang="ja-JP" sz="1200" dirty="0" err="1">
                    <a:latin typeface="+mn-ea"/>
                    <a:ea typeface="+mn-ea"/>
                  </a:rPr>
                  <a:t>mathbf</a:t>
                </a:r>
                <a:r>
                  <a:rPr lang="en-US" altLang="ja-JP" sz="1200" dirty="0">
                    <a:latin typeface="+mn-ea"/>
                    <a:ea typeface="+mn-ea"/>
                  </a:rPr>
                  <a:t>{W} = (p, q), \quad (p, q \</a:t>
                </a:r>
                <a:r>
                  <a:rPr lang="en-US" altLang="ja-JP" sz="1200" dirty="0" err="1">
                    <a:latin typeface="+mn-ea"/>
                    <a:ea typeface="+mn-ea"/>
                  </a:rPr>
                  <a:t>geq</a:t>
                </a:r>
                <a:r>
                  <a:rPr lang="en-US" altLang="ja-JP" sz="1200" dirty="0">
                    <a:latin typeface="+mn-ea"/>
                    <a:ea typeface="+mn-ea"/>
                  </a:rPr>
                  <a:t> 0)$ </a:t>
                </a:r>
                <a:r>
                  <a:rPr lang="ja-JP" altLang="en-US" sz="1200" dirty="0">
                    <a:latin typeface="+mn-ea"/>
                    <a:ea typeface="+mn-ea"/>
                  </a:rPr>
                  <a:t>を用いて入力された文章データに対する分散表現 </a:t>
                </a:r>
                <a:r>
                  <a:rPr lang="en-US" altLang="ja-JP" sz="1200" dirty="0">
                    <a:latin typeface="+mn-ea"/>
                    <a:ea typeface="+mn-ea"/>
                  </a:rPr>
                  <a:t>$C$ </a:t>
                </a:r>
                <a:r>
                  <a:rPr lang="ja-JP" altLang="en-US" sz="1200" dirty="0">
                    <a:latin typeface="+mn-ea"/>
                    <a:ea typeface="+mn-ea"/>
                  </a:rPr>
                  <a:t>は式 </a:t>
                </a:r>
                <a:r>
                  <a:rPr lang="en-US" altLang="ja-JP" sz="1200" dirty="0">
                    <a:latin typeface="+mn-ea"/>
                    <a:ea typeface="+mn-ea"/>
                  </a:rPr>
                  <a:t>\ref{pooling_ex2} </a:t>
                </a:r>
                <a:r>
                  <a:rPr lang="ja-JP" altLang="en-US" sz="1200" dirty="0">
                    <a:latin typeface="+mn-ea"/>
                    <a:ea typeface="+mn-ea"/>
                  </a:rPr>
                  <a:t>によって求められる</a:t>
                </a:r>
                <a:r>
                  <a:rPr lang="en-US" altLang="ja-JP" sz="1200" dirty="0">
                    <a:latin typeface="+mn-ea"/>
                    <a:ea typeface="+mn-ea"/>
                  </a:rPr>
                  <a:t>. </a:t>
                </a:r>
                <a:r>
                  <a:rPr lang="ja-JP" altLang="en-US" sz="1200" dirty="0">
                    <a:latin typeface="+mn-ea"/>
                    <a:ea typeface="+mn-ea"/>
                  </a:rPr>
                  <a:t>重みパラメータの更新式は式 </a:t>
                </a:r>
                <a:r>
                  <a:rPr lang="en-US" altLang="ja-JP" sz="1200" dirty="0">
                    <a:latin typeface="+mn-ea"/>
                    <a:ea typeface="+mn-ea"/>
                  </a:rPr>
                  <a:t>\ref{</a:t>
                </a:r>
                <a:r>
                  <a:rPr lang="en-US" altLang="ja-JP" sz="1200" dirty="0" err="1">
                    <a:latin typeface="+mn-ea"/>
                    <a:ea typeface="+mn-ea"/>
                  </a:rPr>
                  <a:t>pooling_A_koushin</a:t>
                </a:r>
                <a:r>
                  <a:rPr lang="en-US" altLang="ja-JP" sz="1200" dirty="0">
                    <a:latin typeface="+mn-ea"/>
                    <a:ea typeface="+mn-ea"/>
                  </a:rPr>
                  <a:t>} </a:t>
                </a:r>
                <a:r>
                  <a:rPr lang="ja-JP" altLang="en-US" sz="1200" dirty="0">
                    <a:latin typeface="+mn-ea"/>
                    <a:ea typeface="+mn-ea"/>
                  </a:rPr>
                  <a:t>に準じる</a:t>
                </a:r>
                <a:r>
                  <a:rPr lang="en-US" altLang="ja-JP" sz="1200" dirty="0">
                    <a:latin typeface="+mn-ea"/>
                    <a:ea typeface="+mn-ea"/>
                  </a:rPr>
                  <a:t>.\begin{equation}  C = \</a:t>
                </a:r>
                <a:r>
                  <a:rPr lang="en-US" altLang="ja-JP" sz="1200" dirty="0" err="1">
                    <a:latin typeface="+mn-ea"/>
                    <a:ea typeface="+mn-ea"/>
                  </a:rPr>
                  <a:t>mathbf</a:t>
                </a:r>
                <a:r>
                  <a:rPr lang="en-US" altLang="ja-JP" sz="1200" dirty="0">
                    <a:latin typeface="+mn-ea"/>
                    <a:ea typeface="+mn-ea"/>
                  </a:rPr>
                  <a:t>{W}\</a:t>
                </a:r>
                <a:r>
                  <a:rPr lang="en-US" altLang="ja-JP" sz="1200" dirty="0" err="1">
                    <a:latin typeface="+mn-ea"/>
                    <a:ea typeface="+mn-ea"/>
                  </a:rPr>
                  <a:t>vectxy</a:t>
                </a:r>
                <a:r>
                  <a:rPr lang="en-US" altLang="ja-JP" sz="1200" dirty="0">
                    <a:latin typeface="+mn-ea"/>
                    <a:ea typeface="+mn-ea"/>
                  </a:rPr>
                  <a:t>{\</a:t>
                </a:r>
                <a:r>
                  <a:rPr lang="en-US" altLang="ja-JP" sz="1200" dirty="0" err="1">
                    <a:latin typeface="+mn-ea"/>
                    <a:ea typeface="+mn-ea"/>
                  </a:rPr>
                  <a:t>widehat</a:t>
                </a:r>
                <a:r>
                  <a:rPr lang="en-US" altLang="ja-JP" sz="1200" dirty="0">
                    <a:latin typeface="+mn-ea"/>
                    <a:ea typeface="+mn-ea"/>
                  </a:rPr>
                  <a:t>{E_{\</a:t>
                </a:r>
                <a:r>
                  <a:rPr lang="en-US" altLang="ja-JP" sz="1200" dirty="0" err="1">
                    <a:latin typeface="+mn-ea"/>
                    <a:ea typeface="+mn-ea"/>
                  </a:rPr>
                  <a:t>mathrm</a:t>
                </a:r>
                <a:r>
                  <a:rPr lang="en-US" altLang="ja-JP" sz="1200" dirty="0">
                    <a:latin typeface="+mn-ea"/>
                    <a:ea typeface="+mn-ea"/>
                  </a:rPr>
                  <a:t>{[CLS]}}}}{\</a:t>
                </a:r>
                <a:r>
                  <a:rPr lang="en-US" altLang="ja-JP" sz="1200" dirty="0" err="1">
                    <a:latin typeface="+mn-ea"/>
                    <a:ea typeface="+mn-ea"/>
                  </a:rPr>
                  <a:t>widehat</a:t>
                </a:r>
                <a:r>
                  <a:rPr lang="en-US" altLang="ja-JP" sz="1200" dirty="0">
                    <a:latin typeface="+mn-ea"/>
                    <a:ea typeface="+mn-ea"/>
                  </a:rPr>
                  <a:t>{E_{\</a:t>
                </a:r>
                <a:r>
                  <a:rPr lang="en-US" altLang="ja-JP" sz="1200" dirty="0" err="1">
                    <a:latin typeface="+mn-ea"/>
                    <a:ea typeface="+mn-ea"/>
                  </a:rPr>
                  <a:t>mathrm</a:t>
                </a:r>
                <a:r>
                  <a:rPr lang="en-US" altLang="ja-JP" sz="1200" dirty="0">
                    <a:latin typeface="+mn-ea"/>
                    <a:ea typeface="+mn-ea"/>
                  </a:rPr>
                  <a:t>{Avg}}}} = p\</a:t>
                </a:r>
                <a:r>
                  <a:rPr lang="en-US" altLang="ja-JP" sz="1200" dirty="0" err="1">
                    <a:latin typeface="+mn-ea"/>
                    <a:ea typeface="+mn-ea"/>
                  </a:rPr>
                  <a:t>widehat</a:t>
                </a:r>
                <a:r>
                  <a:rPr lang="en-US" altLang="ja-JP" sz="1200" dirty="0">
                    <a:latin typeface="+mn-ea"/>
                    <a:ea typeface="+mn-ea"/>
                  </a:rPr>
                  <a:t>{E_{\</a:t>
                </a:r>
                <a:r>
                  <a:rPr lang="en-US" altLang="ja-JP" sz="1200" dirty="0" err="1">
                    <a:latin typeface="+mn-ea"/>
                    <a:ea typeface="+mn-ea"/>
                  </a:rPr>
                  <a:t>mathrm</a:t>
                </a:r>
                <a:r>
                  <a:rPr lang="en-US" altLang="ja-JP" sz="1200" dirty="0">
                    <a:latin typeface="+mn-ea"/>
                    <a:ea typeface="+mn-ea"/>
                  </a:rPr>
                  <a:t>{[CLS]}}}+q\</a:t>
                </a:r>
                <a:r>
                  <a:rPr lang="en-US" altLang="ja-JP" sz="1200" dirty="0" err="1">
                    <a:latin typeface="+mn-ea"/>
                    <a:ea typeface="+mn-ea"/>
                  </a:rPr>
                  <a:t>widehat</a:t>
                </a:r>
                <a:r>
                  <a:rPr lang="en-US" altLang="ja-JP" sz="1200" dirty="0">
                    <a:latin typeface="+mn-ea"/>
                    <a:ea typeface="+mn-ea"/>
                  </a:rPr>
                  <a:t>{E_{\</a:t>
                </a:r>
                <a:r>
                  <a:rPr lang="en-US" altLang="ja-JP" sz="1200" dirty="0" err="1">
                    <a:latin typeface="+mn-ea"/>
                    <a:ea typeface="+mn-ea"/>
                  </a:rPr>
                  <a:t>mathrm</a:t>
                </a:r>
                <a:r>
                  <a:rPr lang="en-US" altLang="ja-JP" sz="1200" dirty="0">
                    <a:latin typeface="+mn-ea"/>
                    <a:ea typeface="+mn-ea"/>
                  </a:rPr>
                  <a:t>{Avg}}} \label{pooling_ex2}\end{equation}% </a:t>
                </a:r>
                <a:r>
                  <a:rPr lang="ja-JP" altLang="en-US" sz="1200" dirty="0">
                    <a:latin typeface="+mn-ea"/>
                    <a:ea typeface="+mn-ea"/>
                  </a:rPr>
                  <a:t>提案モデル </a:t>
                </a:r>
                <a:r>
                  <a:rPr lang="en-US" altLang="ja-JP" sz="1200" dirty="0">
                    <a:latin typeface="+mn-ea"/>
                    <a:ea typeface="+mn-ea"/>
                  </a:rPr>
                  <a:t>1 </a:t>
                </a:r>
                <a:r>
                  <a:rPr lang="ja-JP" altLang="en-US" sz="1200" dirty="0">
                    <a:latin typeface="+mn-ea"/>
                    <a:ea typeface="+mn-ea"/>
                  </a:rPr>
                  <a:t>を用いて入力された文章データの分散表現を獲得する利点としては</a:t>
                </a:r>
                <a:r>
                  <a:rPr lang="en-US" altLang="ja-JP" sz="1200" dirty="0">
                    <a:latin typeface="+mn-ea"/>
                    <a:ea typeface="+mn-ea"/>
                  </a:rPr>
                  <a:t>, </a:t>
                </a:r>
                <a:r>
                  <a:rPr lang="ja-JP" altLang="en-US" sz="1200" dirty="0">
                    <a:latin typeface="+mn-ea"/>
                    <a:ea typeface="+mn-ea"/>
                  </a:rPr>
                  <a:t>事前学習済 </a:t>
                </a:r>
                <a:r>
                  <a:rPr lang="en-US" altLang="ja-JP" sz="1200" dirty="0">
                    <a:latin typeface="+mn-ea"/>
                    <a:ea typeface="+mn-ea"/>
                  </a:rPr>
                  <a:t>BERT </a:t>
                </a:r>
                <a:r>
                  <a:rPr lang="ja-JP" altLang="en-US" sz="1200" dirty="0">
                    <a:latin typeface="+mn-ea"/>
                    <a:ea typeface="+mn-ea"/>
                  </a:rPr>
                  <a:t>モデルにおける最大入力長の制限によって切り捨てられてしまっていた原文データの重要な文脈情報を</a:t>
                </a:r>
                <a:r>
                  <a:rPr lang="en-US" altLang="ja-JP" sz="1200" dirty="0">
                    <a:latin typeface="+mn-ea"/>
                    <a:ea typeface="+mn-ea"/>
                  </a:rPr>
                  <a:t>, </a:t>
                </a:r>
                <a:r>
                  <a:rPr lang="ja-JP" altLang="en-US" sz="1200" dirty="0">
                    <a:latin typeface="+mn-ea"/>
                    <a:ea typeface="+mn-ea"/>
                  </a:rPr>
                  <a:t>要約データによって補完しながら最適な重みパラメータを学習できる点であり</a:t>
                </a:r>
                <a:r>
                  <a:rPr lang="en-US" altLang="ja-JP" sz="1200" dirty="0">
                    <a:latin typeface="+mn-ea"/>
                    <a:ea typeface="+mn-ea"/>
                  </a:rPr>
                  <a:t>, </a:t>
                </a:r>
                <a:r>
                  <a:rPr lang="ja-JP" altLang="en-US" sz="1200" dirty="0">
                    <a:latin typeface="+mn-ea"/>
                    <a:ea typeface="+mn-ea"/>
                  </a:rPr>
                  <a:t>これを確認することで提案モデル </a:t>
                </a:r>
                <a:r>
                  <a:rPr lang="en-US" altLang="ja-JP" sz="1200" dirty="0">
                    <a:latin typeface="+mn-ea"/>
                    <a:ea typeface="+mn-ea"/>
                  </a:rPr>
                  <a:t>1 </a:t>
                </a:r>
                <a:r>
                  <a:rPr lang="ja-JP" altLang="en-US" sz="1200" dirty="0">
                    <a:latin typeface="+mn-ea"/>
                    <a:ea typeface="+mn-ea"/>
                  </a:rPr>
                  <a:t>の有効性を示す</a:t>
                </a:r>
                <a:r>
                  <a:rPr lang="en-US" altLang="ja-JP" sz="1200" dirty="0">
                    <a:latin typeface="+mn-ea"/>
                    <a:ea typeface="+mn-ea"/>
                  </a:rPr>
                  <a:t>.</a:t>
                </a:r>
                <a:r>
                  <a:rPr lang="ja-JP" altLang="en-US" sz="1200" dirty="0">
                    <a:latin typeface="+mn-ea"/>
                    <a:ea typeface="+mn-ea"/>
                  </a:rPr>
                  <a:t>提案モデル </a:t>
                </a:r>
                <a:r>
                  <a:rPr lang="en-US" altLang="ja-JP" sz="1200" dirty="0">
                    <a:latin typeface="+mn-ea"/>
                    <a:ea typeface="+mn-ea"/>
                  </a:rPr>
                  <a:t>2 </a:t>
                </a:r>
                <a:r>
                  <a:rPr lang="ja-JP" altLang="en-US" sz="1200" dirty="0">
                    <a:latin typeface="+mn-ea"/>
                    <a:ea typeface="+mn-ea"/>
                  </a:rPr>
                  <a:t>を用いて入力された文章データの分散表現を獲得する利点としては</a:t>
                </a:r>
                <a:r>
                  <a:rPr lang="en-US" altLang="ja-JP" sz="1200" dirty="0">
                    <a:latin typeface="+mn-ea"/>
                    <a:ea typeface="+mn-ea"/>
                  </a:rPr>
                  <a:t>, </a:t>
                </a:r>
                <a:r>
                  <a:rPr lang="ja-JP" altLang="en-US" sz="1200" dirty="0">
                    <a:latin typeface="+mn-ea"/>
                    <a:ea typeface="+mn-ea"/>
                  </a:rPr>
                  <a:t>提案モデル </a:t>
                </a:r>
                <a:r>
                  <a:rPr lang="en-US" altLang="ja-JP" sz="1200" dirty="0">
                    <a:latin typeface="+mn-ea"/>
                    <a:ea typeface="+mn-ea"/>
                  </a:rPr>
                  <a:t>1 </a:t>
                </a:r>
                <a:r>
                  <a:rPr lang="ja-JP" altLang="en-US" sz="1200" dirty="0">
                    <a:latin typeface="+mn-ea"/>
                    <a:ea typeface="+mn-ea"/>
                  </a:rPr>
                  <a:t>と比較して計算量やパラメータ数の削減が可能である点が挙げられる</a:t>
                </a:r>
                <a:r>
                  <a:rPr lang="en-US" altLang="ja-JP" sz="1200" dirty="0">
                    <a:latin typeface="+mn-ea"/>
                    <a:ea typeface="+mn-ea"/>
                  </a:rPr>
                  <a:t>. </a:t>
                </a:r>
                <a:r>
                  <a:rPr lang="ja-JP" altLang="en-US" sz="1200" dirty="0">
                    <a:latin typeface="+mn-ea"/>
                    <a:ea typeface="+mn-ea"/>
                  </a:rPr>
                  <a:t>また</a:t>
                </a:r>
                <a:r>
                  <a:rPr lang="en-US" altLang="ja-JP" sz="1200" dirty="0">
                    <a:latin typeface="+mn-ea"/>
                    <a:ea typeface="+mn-ea"/>
                  </a:rPr>
                  <a:t>, TF-IDF </a:t>
                </a:r>
                <a:r>
                  <a:rPr lang="ja-JP" altLang="en-US" sz="1200" dirty="0">
                    <a:latin typeface="+mn-ea"/>
                    <a:ea typeface="+mn-ea"/>
                  </a:rPr>
                  <a:t>スコアを用いることで</a:t>
                </a:r>
                <a:r>
                  <a:rPr lang="en-US" altLang="ja-JP" sz="1200" dirty="0">
                    <a:latin typeface="+mn-ea"/>
                    <a:ea typeface="+mn-ea"/>
                  </a:rPr>
                  <a:t>, </a:t>
                </a:r>
                <a:r>
                  <a:rPr lang="ja-JP" altLang="en-US" sz="1200" dirty="0">
                    <a:latin typeface="+mn-ea"/>
                    <a:ea typeface="+mn-ea"/>
                  </a:rPr>
                  <a:t>要約文内の重要度の高い単語を選択的に強調しながら最適な重みパラメータを学習できることを確認することで提案モデル </a:t>
                </a:r>
                <a:r>
                  <a:rPr lang="en-US" altLang="ja-JP" sz="1200" dirty="0">
                    <a:latin typeface="+mn-ea"/>
                    <a:ea typeface="+mn-ea"/>
                  </a:rPr>
                  <a:t>2 </a:t>
                </a:r>
                <a:r>
                  <a:rPr lang="ja-JP" altLang="en-US" sz="1200" dirty="0">
                    <a:latin typeface="+mn-ea"/>
                    <a:ea typeface="+mn-ea"/>
                  </a:rPr>
                  <a:t>の有効性を示す</a:t>
                </a:r>
                <a:r>
                  <a:rPr lang="en-US" altLang="ja-JP" sz="1200" dirty="0">
                    <a:latin typeface="+mn-ea"/>
                    <a:ea typeface="+mn-ea"/>
                  </a:rPr>
                  <a:t>.</a:t>
                </a:r>
              </a:p>
            </p:txBody>
          </p:sp>
        </mc:Fallback>
      </mc:AlternateContent>
      <p:sp>
        <p:nvSpPr>
          <p:cNvPr id="4" name="スライド番号プレースホルダー 3">
            <a:extLst>
              <a:ext uri="{FF2B5EF4-FFF2-40B4-BE49-F238E27FC236}">
                <a16:creationId xmlns:a16="http://schemas.microsoft.com/office/drawing/2014/main" id="{CFEF06EE-EEF9-CD07-5A19-88A321D20C63}"/>
              </a:ext>
            </a:extLst>
          </p:cNvPr>
          <p:cNvSpPr>
            <a:spLocks noGrp="1"/>
          </p:cNvSpPr>
          <p:nvPr>
            <p:ph type="sldNum" sz="quarter" idx="5"/>
          </p:nvPr>
        </p:nvSpPr>
        <p:spPr/>
        <p:txBody>
          <a:bodyPr/>
          <a:lstStyle/>
          <a:p>
            <a:fld id="{AB4198F6-3BD3-45C7-8FA6-C18C234E0100}" type="slidenum">
              <a:rPr kumimoji="1" lang="ja-JP" altLang="en-US" smtClean="0"/>
              <a:t>19</a:t>
            </a:fld>
            <a:endParaRPr kumimoji="1" lang="ja-JP" altLang="en-US"/>
          </a:p>
        </p:txBody>
      </p:sp>
    </p:spTree>
    <p:extLst>
      <p:ext uri="{BB962C8B-B14F-4D97-AF65-F5344CB8AC3E}">
        <p14:creationId xmlns:p14="http://schemas.microsoft.com/office/powerpoint/2010/main" val="2838978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発表の流れはこのようになっております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a:t>
            </a:fld>
            <a:endParaRPr kumimoji="1" lang="ja-JP" altLang="en-US"/>
          </a:p>
        </p:txBody>
      </p:sp>
    </p:spTree>
    <p:extLst>
      <p:ext uri="{BB962C8B-B14F-4D97-AF65-F5344CB8AC3E}">
        <p14:creationId xmlns:p14="http://schemas.microsoft.com/office/powerpoint/2010/main" val="3420094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1" dirty="0"/>
              <a:t>[7:30]</a:t>
            </a:r>
          </a:p>
          <a:p>
            <a:r>
              <a:rPr kumimoji="1" lang="ja-JP" altLang="en-US" dirty="0"/>
              <a:t>次に数値実験について説明します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20</a:t>
            </a:fld>
            <a:endParaRPr kumimoji="1" lang="ja-JP" altLang="en-US"/>
          </a:p>
        </p:txBody>
      </p:sp>
    </p:spTree>
    <p:extLst>
      <p:ext uri="{BB962C8B-B14F-4D97-AF65-F5344CB8AC3E}">
        <p14:creationId xmlns:p14="http://schemas.microsoft.com/office/powerpoint/2010/main" val="11956915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E8C39-1E55-0795-5FA0-EB7261F6562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83D7321-DDEC-AD74-95CD-EFE518282BEF}"/>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FA195EC2-E6D7-5D04-A278-D1A2401A1262}"/>
                  </a:ext>
                </a:extLst>
              </p:cNvPr>
              <p:cNvSpPr>
                <a:spLocks noGrp="1"/>
              </p:cNvSpPr>
              <p:nvPr>
                <p:ph type="body" idx="1"/>
              </p:nvPr>
            </p:nvSpPr>
            <p:spPr/>
            <p:txBody>
              <a:bodyPr/>
              <a:lstStyle/>
              <a:p>
                <a:r>
                  <a:rPr lang="ja-JP" altLang="en-US" dirty="0"/>
                  <a:t>改めて、</a:t>
                </a:r>
                <a:endParaRPr lang="en-US" altLang="ja-JP" dirty="0"/>
              </a:p>
              <a:p>
                <a:pPr marL="0" indent="0">
                  <a:lnSpc>
                    <a:spcPct val="150000"/>
                  </a:lnSpc>
                  <a:buFont typeface="Arial" panose="020B0604020202020204" pitchFamily="34" charset="0"/>
                  <a:buNone/>
                </a:pPr>
                <a:r>
                  <a:rPr lang="ja-JP" altLang="en-US" dirty="0"/>
                  <a:t>本研究では</a:t>
                </a:r>
                <a:r>
                  <a:rPr lang="en-US" altLang="ja-JP" sz="1200" dirty="0">
                    <a:solidFill>
                      <a:schemeClr val="tx1"/>
                    </a:solidFill>
                  </a:rPr>
                  <a:t>livedoor </a:t>
                </a:r>
                <a:r>
                  <a:rPr lang="ja-JP" altLang="en-US" sz="1200" dirty="0">
                    <a:solidFill>
                      <a:schemeClr val="tx1"/>
                    </a:solidFill>
                  </a:rPr>
                  <a:t>ニュースコーパスデータセットを用いた</a:t>
                </a:r>
                <a:r>
                  <a:rPr lang="en-US" altLang="ja-JP" sz="1200" dirty="0">
                    <a:solidFill>
                      <a:schemeClr val="tx1"/>
                    </a:solidFill>
                  </a:rPr>
                  <a:t>9</a:t>
                </a:r>
                <a:r>
                  <a:rPr lang="ja-JP" altLang="en-US" sz="1200" dirty="0">
                    <a:solidFill>
                      <a:schemeClr val="tx1"/>
                    </a:solidFill>
                  </a:rPr>
                  <a:t>クラスの記事ラベル推定を行い、提案手法の有効性を確認することを目標とします。</a:t>
                </a:r>
                <a:endParaRPr lang="en-US" altLang="ja-JP" sz="1200" dirty="0">
                  <a:solidFill>
                    <a:schemeClr val="tx1"/>
                  </a:solidFill>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ja-JP" altLang="en-US" sz="1200" dirty="0">
                    <a:solidFill>
                      <a:schemeClr val="tx1"/>
                    </a:solidFill>
                  </a:rPr>
                  <a:t>訓練データ </a:t>
                </a:r>
                <a:r>
                  <a:rPr lang="en-US" altLang="ja-JP" sz="1200" dirty="0">
                    <a:solidFill>
                      <a:schemeClr val="tx1"/>
                    </a:solidFill>
                  </a:rPr>
                  <a:t>: </a:t>
                </a:r>
                <a:r>
                  <a:rPr lang="ja-JP" altLang="en-US" sz="1200" dirty="0">
                    <a:solidFill>
                      <a:schemeClr val="tx1"/>
                    </a:solidFill>
                  </a:rPr>
                  <a:t>検証データ </a:t>
                </a:r>
                <a:r>
                  <a:rPr lang="en-US" altLang="ja-JP" sz="1200" dirty="0">
                    <a:solidFill>
                      <a:schemeClr val="tx1"/>
                    </a:solidFill>
                  </a:rPr>
                  <a:t>: </a:t>
                </a:r>
                <a:r>
                  <a:rPr lang="ja-JP" altLang="en-US" sz="1200" dirty="0">
                    <a:solidFill>
                      <a:schemeClr val="tx1"/>
                    </a:solidFill>
                  </a:rPr>
                  <a:t>テストデータ の比率が</a:t>
                </a:r>
                <a:r>
                  <a:rPr lang="en-US" altLang="ja-JP" sz="1200" dirty="0">
                    <a:solidFill>
                      <a:schemeClr val="tx1"/>
                    </a:solidFill>
                  </a:rPr>
                  <a:t> 8 : 1 : 1 </a:t>
                </a:r>
                <a:r>
                  <a:rPr lang="ja-JP" altLang="en-US" sz="1200" dirty="0">
                    <a:solidFill>
                      <a:schemeClr val="tx1"/>
                    </a:solidFill>
                  </a:rPr>
                  <a:t>となるように分割し、</a:t>
                </a:r>
                <a:endParaRPr lang="en-US" altLang="ja-JP" dirty="0"/>
              </a:p>
              <a:p>
                <a:pPr marL="0" indent="0">
                  <a:lnSpc>
                    <a:spcPct val="150000"/>
                  </a:lnSpc>
                  <a:buFont typeface="Arial" panose="020B0604020202020204" pitchFamily="34" charset="0"/>
                  <a:buNone/>
                </a:pPr>
                <a:r>
                  <a:rPr lang="ja-JP" altLang="en-US" sz="1200" dirty="0"/>
                  <a:t>検証データにおける</a:t>
                </a:r>
                <a:r>
                  <a:rPr lang="en-US" altLang="ja-JP" sz="1200" dirty="0"/>
                  <a:t> F1 </a:t>
                </a:r>
                <a:r>
                  <a:rPr lang="ja-JP" altLang="en-US" sz="1200" dirty="0"/>
                  <a:t>値 が最も高い</a:t>
                </a:r>
                <a:r>
                  <a:rPr lang="en-US" altLang="ja-JP" sz="1200" dirty="0"/>
                  <a:t> epoch </a:t>
                </a:r>
                <a:r>
                  <a:rPr lang="ja-JP" altLang="en-US" sz="1200" dirty="0"/>
                  <a:t>におけるモデルを用いてテストデータで評価を行いました。また異なるシード値で</a:t>
                </a:r>
                <a:r>
                  <a:rPr lang="en-US" altLang="ja-JP" sz="1200" dirty="0"/>
                  <a:t>3</a:t>
                </a:r>
                <a:r>
                  <a:rPr lang="ja-JP" altLang="en-US" sz="1200" dirty="0"/>
                  <a:t>回実験を行いました。</a:t>
                </a:r>
                <a:endParaRPr lang="en-US" altLang="ja-JP" sz="1200" dirty="0"/>
              </a:p>
              <a:p>
                <a:pPr marL="0" indent="0">
                  <a:lnSpc>
                    <a:spcPct val="150000"/>
                  </a:lnSpc>
                  <a:buFont typeface="Arial" panose="020B0604020202020204" pitchFamily="34" charset="0"/>
                  <a:buNone/>
                </a:pPr>
                <a:r>
                  <a:rPr lang="ja-JP" altLang="en-US" sz="1200" dirty="0">
                    <a:solidFill>
                      <a:schemeClr val="tx1"/>
                    </a:solidFill>
                  </a:rPr>
                  <a:t>分類木は</a:t>
                </a:r>
                <a:r>
                  <a:rPr lang="en-US" altLang="ja-JP" sz="1200" dirty="0">
                    <a:solidFill>
                      <a:schemeClr val="tx1"/>
                    </a:solidFill>
                  </a:rPr>
                  <a:t>1</a:t>
                </a:r>
                <a:r>
                  <a:rPr lang="ja-JP" altLang="en-US" sz="1200" dirty="0">
                    <a:solidFill>
                      <a:schemeClr val="tx1"/>
                    </a:solidFill>
                  </a:rPr>
                  <a:t>層の全結合層とし、 各</a:t>
                </a:r>
                <a:r>
                  <a:rPr lang="en-US" altLang="ja-JP" sz="1200" dirty="0" err="1">
                    <a:solidFill>
                      <a:schemeClr val="tx1"/>
                    </a:solidFill>
                  </a:rPr>
                  <a:t>bert</a:t>
                </a:r>
                <a:r>
                  <a:rPr lang="ja-JP" altLang="en-US" sz="1200" dirty="0">
                    <a:solidFill>
                      <a:schemeClr val="tx1"/>
                    </a:solidFill>
                  </a:rPr>
                  <a:t>モデルは最終層のみをファインチューニングしました</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ラベルごとの細かいデータ数は表のようになっています。</a:t>
                </a:r>
                <a:endParaRPr lang="ja-JP" altLang="en-US" dirty="0"/>
              </a:p>
            </p:txBody>
          </p:sp>
        </mc:Choice>
        <mc:Fallback xmlns="">
          <p:sp>
            <p:nvSpPr>
              <p:cNvPr id="3" name="ノート プレースホルダー 2">
                <a:extLst>
                  <a:ext uri="{FF2B5EF4-FFF2-40B4-BE49-F238E27FC236}">
                    <a16:creationId xmlns:a16="http://schemas.microsoft.com/office/drawing/2014/main" id="{FA195EC2-E6D7-5D04-A278-D1A2401A1262}"/>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12260D6A-24FD-5D25-D2FF-46A6B36BB853}"/>
              </a:ext>
            </a:extLst>
          </p:cNvPr>
          <p:cNvSpPr>
            <a:spLocks noGrp="1"/>
          </p:cNvSpPr>
          <p:nvPr>
            <p:ph type="sldNum" sz="quarter" idx="5"/>
          </p:nvPr>
        </p:nvSpPr>
        <p:spPr/>
        <p:txBody>
          <a:bodyPr/>
          <a:lstStyle/>
          <a:p>
            <a:fld id="{AB4198F6-3BD3-45C7-8FA6-C18C234E0100}" type="slidenum">
              <a:rPr kumimoji="1" lang="ja-JP" altLang="en-US" smtClean="0"/>
              <a:t>21</a:t>
            </a:fld>
            <a:endParaRPr kumimoji="1" lang="ja-JP" altLang="en-US"/>
          </a:p>
        </p:txBody>
      </p:sp>
    </p:spTree>
    <p:extLst>
      <p:ext uri="{BB962C8B-B14F-4D97-AF65-F5344CB8AC3E}">
        <p14:creationId xmlns:p14="http://schemas.microsoft.com/office/powerpoint/2010/main" val="1344348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81C11-AF51-85B7-D05C-D33D786A03E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9A8E4FB-94A4-0140-FCB8-71EC233CA3F7}"/>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B8BB45C2-C6C9-96DE-88E4-088D999DBF46}"/>
                  </a:ext>
                </a:extLst>
              </p:cNvPr>
              <p:cNvSpPr>
                <a:spLocks noGrp="1"/>
              </p:cNvSpPr>
              <p:nvPr>
                <p:ph type="body" idx="1"/>
              </p:nvPr>
            </p:nvSpPr>
            <p:spPr/>
            <p:txBody>
              <a:bodyPr/>
              <a:lstStyle/>
              <a:p>
                <a:r>
                  <a:rPr lang="ja-JP" altLang="en-US" dirty="0"/>
                  <a:t>実験のパラメータは表のとおりとなります。</a:t>
                </a:r>
                <a:endParaRPr lang="en-US" altLang="ja-JP" dirty="0"/>
              </a:p>
            </p:txBody>
          </p:sp>
        </mc:Choice>
        <mc:Fallback xmlns="">
          <p:sp>
            <p:nvSpPr>
              <p:cNvPr id="3" name="ノート プレースホルダー 2">
                <a:extLst>
                  <a:ext uri="{FF2B5EF4-FFF2-40B4-BE49-F238E27FC236}">
                    <a16:creationId xmlns:a16="http://schemas.microsoft.com/office/drawing/2014/main" id="{B8BB45C2-C6C9-96DE-88E4-088D999DBF46}"/>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410F656B-F6BE-056A-52E2-C5BEC08C879D}"/>
              </a:ext>
            </a:extLst>
          </p:cNvPr>
          <p:cNvSpPr>
            <a:spLocks noGrp="1"/>
          </p:cNvSpPr>
          <p:nvPr>
            <p:ph type="sldNum" sz="quarter" idx="5"/>
          </p:nvPr>
        </p:nvSpPr>
        <p:spPr/>
        <p:txBody>
          <a:bodyPr/>
          <a:lstStyle/>
          <a:p>
            <a:fld id="{AB4198F6-3BD3-45C7-8FA6-C18C234E0100}" type="slidenum">
              <a:rPr kumimoji="1" lang="ja-JP" altLang="en-US" smtClean="0"/>
              <a:t>22</a:t>
            </a:fld>
            <a:endParaRPr kumimoji="1" lang="ja-JP" altLang="en-US"/>
          </a:p>
        </p:txBody>
      </p:sp>
    </p:spTree>
    <p:extLst>
      <p:ext uri="{BB962C8B-B14F-4D97-AF65-F5344CB8AC3E}">
        <p14:creationId xmlns:p14="http://schemas.microsoft.com/office/powerpoint/2010/main" val="12243298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0E140F-5A42-B171-4115-80B02A3822C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BAE5747-3B13-ED81-6372-A1216F66134D}"/>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CB516FB3-07CB-49FF-2880-A96A7FF5A735}"/>
                  </a:ext>
                </a:extLst>
              </p:cNvPr>
              <p:cNvSpPr>
                <a:spLocks noGrp="1"/>
              </p:cNvSpPr>
              <p:nvPr>
                <p:ph type="body" idx="1"/>
              </p:nvPr>
            </p:nvSpPr>
            <p:spPr/>
            <p:txBody>
              <a:bodyPr/>
              <a:lstStyle/>
              <a:p>
                <a:r>
                  <a:rPr lang="en-US" altLang="ja-JP" dirty="0"/>
                  <a:t>3</a:t>
                </a:r>
                <a:r>
                  <a:rPr lang="ja-JP" altLang="en-US" dirty="0"/>
                  <a:t>回試行の平均結果を示します。</a:t>
                </a:r>
                <a:r>
                  <a:rPr lang="en-US" altLang="ja-JP" dirty="0"/>
                  <a:t>〈〉</a:t>
                </a:r>
                <a:r>
                  <a:rPr lang="ja-JP" altLang="en-US" dirty="0"/>
                  <a:t>の中は標準偏差を表しています。</a:t>
                </a:r>
                <a:endParaRPr lang="en-US" altLang="ja-JP" dirty="0"/>
              </a:p>
              <a:p>
                <a:r>
                  <a:rPr lang="ja-JP" altLang="en-US" dirty="0"/>
                  <a:t>表より、</a:t>
                </a:r>
                <a:r>
                  <a:rPr lang="en-US" altLang="ja-JP" dirty="0"/>
                  <a:t>accuracy F</a:t>
                </a:r>
                <a:r>
                  <a:rPr lang="ja-JP" altLang="en-US" dirty="0"/>
                  <a:t>値において</a:t>
                </a:r>
                <a:endParaRPr lang="en-US" altLang="ja-JP" dirty="0"/>
              </a:p>
              <a:p>
                <a:r>
                  <a:rPr lang="ja-JP" altLang="en-US" dirty="0"/>
                  <a:t>提案手法</a:t>
                </a:r>
                <a:r>
                  <a:rPr lang="en-US" altLang="ja-JP" dirty="0"/>
                  <a:t>1</a:t>
                </a:r>
                <a:r>
                  <a:rPr lang="ja-JP" altLang="en-US" dirty="0"/>
                  <a:t>および提案手法</a:t>
                </a:r>
                <a:r>
                  <a:rPr lang="en-US" altLang="ja-JP" dirty="0"/>
                  <a:t>2</a:t>
                </a:r>
                <a:r>
                  <a:rPr lang="ja-JP" altLang="en-US" dirty="0"/>
                  <a:t>において従来手法を上回り、テキスト分類タスクにおける有効性を示すことが出来ました。</a:t>
                </a:r>
                <a:endParaRPr lang="en-US" altLang="ja-JP" dirty="0"/>
              </a:p>
              <a:p>
                <a:r>
                  <a:rPr lang="ja-JP" altLang="en-US" dirty="0"/>
                  <a:t>提案手法</a:t>
                </a:r>
                <a:r>
                  <a:rPr lang="en-US" altLang="ja-JP" dirty="0"/>
                  <a:t>2</a:t>
                </a:r>
                <a:r>
                  <a:rPr lang="ja-JP" altLang="en-US" dirty="0"/>
                  <a:t>の結果では、</a:t>
                </a:r>
                <a:r>
                  <a:rPr lang="en-US" altLang="ja-JP" dirty="0"/>
                  <a:t>a=5</a:t>
                </a:r>
                <a:r>
                  <a:rPr lang="ja-JP" altLang="en-US" dirty="0"/>
                  <a:t>の場合の方が高い分類性能を示しました。</a:t>
                </a:r>
                <a:endParaRPr lang="en-US" altLang="ja-JP" dirty="0"/>
              </a:p>
              <a:p>
                <a:r>
                  <a:rPr lang="ja-JP" altLang="en-US" dirty="0"/>
                  <a:t>また、提案手法</a:t>
                </a:r>
                <a:r>
                  <a:rPr lang="en-US" altLang="ja-JP" dirty="0"/>
                  <a:t>2</a:t>
                </a:r>
                <a:r>
                  <a:rPr lang="ja-JP" altLang="en-US" dirty="0"/>
                  <a:t>の結果は提案手法</a:t>
                </a:r>
                <a:r>
                  <a:rPr lang="en-US" altLang="ja-JP" dirty="0"/>
                  <a:t>1</a:t>
                </a:r>
                <a:r>
                  <a:rPr lang="ja-JP" altLang="en-US" dirty="0"/>
                  <a:t>の結果には劣りますが、</a:t>
                </a:r>
                <a:endParaRPr lang="en-US" altLang="ja-JP" dirty="0"/>
              </a:p>
              <a:p>
                <a:r>
                  <a:rPr lang="ja-JP" altLang="en-US" dirty="0"/>
                  <a:t>モデルのパラメータ数は約</a:t>
                </a:r>
                <a:r>
                  <a:rPr lang="en-US" altLang="ja-JP" dirty="0"/>
                  <a:t>50%</a:t>
                </a:r>
                <a:r>
                  <a:rPr lang="ja-JP" altLang="en-US" dirty="0"/>
                  <a:t>であることを踏まえると、分類性能と計算効率のバランスを考えた際に</a:t>
                </a:r>
                <a:endParaRPr lang="en-US" altLang="ja-JP" dirty="0"/>
              </a:p>
              <a:p>
                <a:r>
                  <a:rPr lang="ja-JP" altLang="en-US" dirty="0"/>
                  <a:t>有効な選択肢であると言えます。</a:t>
                </a:r>
                <a:endParaRPr lang="en-US" altLang="ja-JP" dirty="0"/>
              </a:p>
              <a:p>
                <a:endParaRPr lang="ja-JP" altLang="en-US" dirty="0"/>
              </a:p>
            </p:txBody>
          </p:sp>
        </mc:Choice>
        <mc:Fallback xmlns="">
          <p:sp>
            <p:nvSpPr>
              <p:cNvPr id="3" name="ノート プレースホルダー 2">
                <a:extLst>
                  <a:ext uri="{FF2B5EF4-FFF2-40B4-BE49-F238E27FC236}">
                    <a16:creationId xmlns:a16="http://schemas.microsoft.com/office/drawing/2014/main" id="{CB516FB3-07CB-49FF-2880-A96A7FF5A735}"/>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D17F4660-30D7-259A-CF5E-13B1C03D21F1}"/>
              </a:ext>
            </a:extLst>
          </p:cNvPr>
          <p:cNvSpPr>
            <a:spLocks noGrp="1"/>
          </p:cNvSpPr>
          <p:nvPr>
            <p:ph type="sldNum" sz="quarter" idx="5"/>
          </p:nvPr>
        </p:nvSpPr>
        <p:spPr/>
        <p:txBody>
          <a:bodyPr/>
          <a:lstStyle/>
          <a:p>
            <a:fld id="{AB4198F6-3BD3-45C7-8FA6-C18C234E0100}" type="slidenum">
              <a:rPr kumimoji="1" lang="ja-JP" altLang="en-US" smtClean="0"/>
              <a:t>23</a:t>
            </a:fld>
            <a:endParaRPr kumimoji="1" lang="ja-JP" altLang="en-US"/>
          </a:p>
        </p:txBody>
      </p:sp>
    </p:spTree>
    <p:extLst>
      <p:ext uri="{BB962C8B-B14F-4D97-AF65-F5344CB8AC3E}">
        <p14:creationId xmlns:p14="http://schemas.microsoft.com/office/powerpoint/2010/main" val="29204499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03756-5EB7-29AD-3D4B-99AA03BD3D2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E1CD9B7-0A50-2993-289B-32C0F078892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BB2910B-D189-DEE7-418C-BFF8D57F4A10}"/>
              </a:ext>
            </a:extLst>
          </p:cNvPr>
          <p:cNvSpPr>
            <a:spLocks noGrp="1"/>
          </p:cNvSpPr>
          <p:nvPr>
            <p:ph type="body" idx="1"/>
          </p:nvPr>
        </p:nvSpPr>
        <p:spPr/>
        <p:txBody>
          <a:bodyPr/>
          <a:lstStyle/>
          <a:p>
            <a:r>
              <a:rPr lang="ja-JP" altLang="en-US" sz="700" dirty="0"/>
              <a:t>次に提案手法</a:t>
            </a:r>
            <a:r>
              <a:rPr lang="en-US" altLang="ja-JP" sz="700" dirty="0"/>
              <a:t>1</a:t>
            </a:r>
            <a:r>
              <a:rPr lang="ja-JP" altLang="en-US" sz="700" dirty="0"/>
              <a:t>に対する考察を述べます。</a:t>
            </a:r>
            <a:endParaRPr lang="en-US" altLang="ja-JP" sz="700" dirty="0"/>
          </a:p>
          <a:p>
            <a:r>
              <a:rPr lang="ja-JP" altLang="en-US" sz="700" dirty="0"/>
              <a:t>左が提案手法</a:t>
            </a:r>
            <a:r>
              <a:rPr lang="en-US" altLang="ja-JP" sz="700" dirty="0"/>
              <a:t>1</a:t>
            </a:r>
            <a:r>
              <a:rPr lang="ja-JP" altLang="en-US" sz="700" dirty="0"/>
              <a:t>における重みパラメータ</a:t>
            </a:r>
            <a:r>
              <a:rPr lang="en-US" altLang="ja-JP" sz="700" dirty="0" err="1"/>
              <a:t>p,q,r</a:t>
            </a:r>
            <a:r>
              <a:rPr lang="en-US" altLang="ja-JP" sz="700" dirty="0"/>
              <a:t> ,s</a:t>
            </a:r>
            <a:r>
              <a:rPr lang="ja-JP" altLang="en-US" sz="700" dirty="0"/>
              <a:t>の推移で右が従来手法における</a:t>
            </a:r>
            <a:r>
              <a:rPr lang="en-US" altLang="ja-JP" sz="700" dirty="0" err="1"/>
              <a:t>p,q</a:t>
            </a:r>
            <a:r>
              <a:rPr lang="ja-JP" altLang="en-US" sz="700" dirty="0"/>
              <a:t>の学習推移を表しています。</a:t>
            </a:r>
            <a:endParaRPr lang="en-US" altLang="ja-JP" sz="700" dirty="0"/>
          </a:p>
          <a:p>
            <a:r>
              <a:rPr lang="ja-JP" altLang="en-US" sz="700" b="1" dirty="0"/>
              <a:t>それぞれ、横軸がエポック数、縦軸が重みパラメータの値を示しています。 青が</a:t>
            </a:r>
            <a:r>
              <a:rPr lang="en-US" altLang="ja-JP" sz="700" b="1" dirty="0"/>
              <a:t>p, </a:t>
            </a:r>
            <a:r>
              <a:rPr lang="ja-JP" altLang="en-US" sz="700" b="1" dirty="0"/>
              <a:t>黄色が</a:t>
            </a:r>
            <a:r>
              <a:rPr lang="en-US" altLang="ja-JP" sz="700" b="1" dirty="0"/>
              <a:t>q, </a:t>
            </a:r>
            <a:r>
              <a:rPr lang="ja-JP" altLang="en-US" sz="700" b="1" dirty="0"/>
              <a:t>緑が</a:t>
            </a:r>
            <a:r>
              <a:rPr lang="en-US" altLang="ja-JP" sz="700" b="1" dirty="0"/>
              <a:t>r,</a:t>
            </a:r>
            <a:r>
              <a:rPr lang="ja-JP" altLang="en-US" sz="700" b="1" dirty="0"/>
              <a:t>赤が</a:t>
            </a:r>
            <a:r>
              <a:rPr lang="en-US" altLang="ja-JP" sz="700" b="1" dirty="0"/>
              <a:t>s</a:t>
            </a:r>
            <a:r>
              <a:rPr lang="ja-JP" altLang="en-US" sz="700" b="1" dirty="0"/>
              <a:t>の推移を表しています。</a:t>
            </a:r>
            <a:endParaRPr lang="en-US" altLang="ja-JP" sz="700" b="1" dirty="0"/>
          </a:p>
          <a:p>
            <a:r>
              <a:rPr lang="ja-JP" altLang="en-US" sz="700" dirty="0"/>
              <a:t>図より、どちらの場合も原文の</a:t>
            </a:r>
            <a:r>
              <a:rPr lang="en-US" altLang="ja-JP" sz="700" dirty="0" err="1"/>
              <a:t>cls</a:t>
            </a:r>
            <a:r>
              <a:rPr lang="ja-JP" altLang="en-US" sz="700" dirty="0"/>
              <a:t>ベクトルに対する重み</a:t>
            </a:r>
            <a:r>
              <a:rPr lang="en-US" altLang="ja-JP" sz="700" dirty="0"/>
              <a:t>p</a:t>
            </a:r>
            <a:r>
              <a:rPr lang="ja-JP" altLang="en-US" sz="700" dirty="0"/>
              <a:t>が単調に増加し、原文と要約文の平均プーリングベクトルの重み</a:t>
            </a:r>
            <a:r>
              <a:rPr lang="en-US" altLang="ja-JP" sz="700" dirty="0"/>
              <a:t>q</a:t>
            </a:r>
            <a:r>
              <a:rPr lang="ja-JP" altLang="en-US" sz="700" dirty="0"/>
              <a:t>、ｓが減少傾向にあることから、</a:t>
            </a:r>
            <a:endParaRPr lang="en-US" altLang="ja-JP" sz="700" dirty="0"/>
          </a:p>
          <a:p>
            <a:r>
              <a:rPr lang="ja-JP" altLang="en-US" sz="700" dirty="0"/>
              <a:t>テキスト分類タスクにおいて </a:t>
            </a:r>
            <a:r>
              <a:rPr lang="en-US" altLang="ja-JP" sz="700" dirty="0"/>
              <a:t>[CLS]</a:t>
            </a:r>
            <a:r>
              <a:rPr lang="ja-JP" altLang="en-US" sz="700" dirty="0"/>
              <a:t>トークンに対応する分散表現</a:t>
            </a:r>
            <a:r>
              <a:rPr lang="en-US" altLang="ja-JP" sz="700" dirty="0" err="1"/>
              <a:t>Ecls</a:t>
            </a:r>
            <a:r>
              <a:rPr lang="ja-JP" altLang="en-US" sz="700" dirty="0"/>
              <a:t>の方をより重要視する傾向が強いことが分かりました。</a:t>
            </a:r>
            <a:endParaRPr lang="en-US" altLang="ja-JP" sz="700" dirty="0"/>
          </a:p>
          <a:p>
            <a:r>
              <a:rPr lang="ja-JP" altLang="en-US" sz="700" dirty="0"/>
              <a:t>ここで</a:t>
            </a:r>
            <a:r>
              <a:rPr lang="en-US" altLang="ja-JP" sz="700" dirty="0"/>
              <a:t>, </a:t>
            </a:r>
            <a:r>
              <a:rPr lang="ja-JP" altLang="en-US" sz="700" dirty="0"/>
              <a:t>もしこのタスクが </a:t>
            </a:r>
            <a:r>
              <a:rPr lang="en-US" altLang="ja-JP" sz="700" dirty="0" err="1"/>
              <a:t>Ecls</a:t>
            </a:r>
            <a:r>
              <a:rPr lang="en-US" altLang="ja-JP" sz="700" dirty="0"/>
              <a:t> </a:t>
            </a:r>
            <a:r>
              <a:rPr lang="ja-JP" altLang="en-US" sz="700" dirty="0"/>
              <a:t>のみに強く依存しているのであれば</a:t>
            </a:r>
            <a:r>
              <a:rPr lang="en-US" altLang="ja-JP" sz="700" dirty="0"/>
              <a:t>, </a:t>
            </a:r>
            <a:r>
              <a:rPr lang="ja-JP" altLang="en-US" sz="700" dirty="0"/>
              <a:t>提案手法</a:t>
            </a:r>
            <a:r>
              <a:rPr lang="en-US" altLang="ja-JP" sz="700" dirty="0"/>
              <a:t>1</a:t>
            </a:r>
            <a:r>
              <a:rPr lang="ja-JP" altLang="en-US" sz="700" dirty="0"/>
              <a:t>において</a:t>
            </a:r>
            <a:r>
              <a:rPr lang="en-US" altLang="ja-JP" sz="700" dirty="0" err="1"/>
              <a:t>E’cls</a:t>
            </a:r>
            <a:r>
              <a:rPr lang="ja-JP" altLang="en-US" sz="700" dirty="0"/>
              <a:t>の重み </a:t>
            </a:r>
            <a:r>
              <a:rPr lang="en-US" altLang="ja-JP" sz="700" dirty="0"/>
              <a:t>r </a:t>
            </a:r>
            <a:r>
              <a:rPr lang="ja-JP" altLang="en-US" sz="700" dirty="0"/>
              <a:t>に関しても単調に減少していくと考えられますが、</a:t>
            </a:r>
            <a:endParaRPr lang="en-US" altLang="ja-JP" sz="700" dirty="0"/>
          </a:p>
          <a:p>
            <a:r>
              <a:rPr lang="ja-JP" altLang="en-US" sz="700" dirty="0"/>
              <a:t>左図のように</a:t>
            </a:r>
            <a:r>
              <a:rPr lang="en-US" altLang="ja-JP" sz="700" dirty="0"/>
              <a:t>, r</a:t>
            </a:r>
            <a:r>
              <a:rPr lang="ja-JP" altLang="en-US" sz="700" dirty="0"/>
              <a:t>の値は一定の値まで減少した後</a:t>
            </a:r>
            <a:r>
              <a:rPr lang="en-US" altLang="ja-JP" sz="700" dirty="0"/>
              <a:t>, </a:t>
            </a:r>
            <a:r>
              <a:rPr lang="ja-JP" altLang="en-US" sz="700" dirty="0"/>
              <a:t>わずかに増加する傾向が見られました。</a:t>
            </a:r>
            <a:endParaRPr lang="en-US" altLang="ja-JP" sz="700" dirty="0"/>
          </a:p>
          <a:p>
            <a:pPr algn="l"/>
            <a:r>
              <a:rPr lang="ja-JP" altLang="en-US" sz="700" dirty="0"/>
              <a:t>このことから</a:t>
            </a:r>
            <a:r>
              <a:rPr lang="ja-JP" altLang="en-US" sz="1800" b="0" i="0" u="none" strike="noStrike" baseline="0" dirty="0">
                <a:latin typeface="HaranoAjiMincho-Regular-Identity-H"/>
              </a:rPr>
              <a:t>学習の後半において要約文の</a:t>
            </a:r>
            <a:r>
              <a:rPr lang="en-US" altLang="ja-JP" sz="1800" b="0" i="0" u="none" strike="noStrike" baseline="0" dirty="0" err="1">
                <a:latin typeface="HaranoAjiMincho-Regular-Identity-H"/>
              </a:rPr>
              <a:t>cls</a:t>
            </a:r>
            <a:r>
              <a:rPr lang="ja-JP" altLang="en-US" sz="1800" b="0" i="0" u="none" strike="noStrike" baseline="0" dirty="0">
                <a:latin typeface="HaranoAjiMincho-Regular-Identity-H"/>
              </a:rPr>
              <a:t>ベクトルが追加の情報源として再評価され</a:t>
            </a:r>
            <a:r>
              <a:rPr lang="en-US" altLang="ja-JP" sz="1800" b="0" i="0" u="none" strike="noStrike" baseline="0" dirty="0">
                <a:latin typeface="NimbusRomNo9L-Regu"/>
              </a:rPr>
              <a:t>, </a:t>
            </a:r>
            <a:r>
              <a:rPr lang="ja-JP" altLang="en-US" sz="1800" b="0" i="0" u="none" strike="noStrike" baseline="0" dirty="0">
                <a:latin typeface="HaranoAjiMincho-Regular-Identity-H"/>
              </a:rPr>
              <a:t>重みがわずかに増加したことで汎化性能が上がり</a:t>
            </a:r>
            <a:endParaRPr lang="en-US" altLang="ja-JP" sz="1800" b="0" i="0" u="none" strike="noStrike" baseline="0" dirty="0">
              <a:latin typeface="HaranoAjiMincho-Regular-Identity-H"/>
            </a:endParaRPr>
          </a:p>
          <a:p>
            <a:pPr algn="l"/>
            <a:r>
              <a:rPr lang="ja-JP" altLang="en-US" sz="1800" b="0" i="0" u="none" strike="noStrike" baseline="0" dirty="0">
                <a:latin typeface="HaranoAjiMincho-Regular-Identity-H"/>
              </a:rPr>
              <a:t>分類精度の向上に寄与したと推測できます</a:t>
            </a:r>
            <a:r>
              <a:rPr lang="en-US" altLang="ja-JP" sz="1800" b="0" i="0" u="none" strike="noStrike" baseline="0" dirty="0">
                <a:latin typeface="NimbusRomNo9L-Regu"/>
              </a:rPr>
              <a:t>.</a:t>
            </a:r>
            <a:endParaRPr lang="ja-JP" altLang="en-US" dirty="0"/>
          </a:p>
        </p:txBody>
      </p:sp>
      <p:sp>
        <p:nvSpPr>
          <p:cNvPr id="4" name="スライド番号プレースホルダー 3">
            <a:extLst>
              <a:ext uri="{FF2B5EF4-FFF2-40B4-BE49-F238E27FC236}">
                <a16:creationId xmlns:a16="http://schemas.microsoft.com/office/drawing/2014/main" id="{FB55A0E8-1094-FE06-2A26-C82B176D6185}"/>
              </a:ext>
            </a:extLst>
          </p:cNvPr>
          <p:cNvSpPr>
            <a:spLocks noGrp="1"/>
          </p:cNvSpPr>
          <p:nvPr>
            <p:ph type="sldNum" sz="quarter" idx="5"/>
          </p:nvPr>
        </p:nvSpPr>
        <p:spPr/>
        <p:txBody>
          <a:bodyPr/>
          <a:lstStyle/>
          <a:p>
            <a:fld id="{AB4198F6-3BD3-45C7-8FA6-C18C234E0100}" type="slidenum">
              <a:rPr kumimoji="1" lang="ja-JP" altLang="en-US" smtClean="0"/>
              <a:t>24</a:t>
            </a:fld>
            <a:endParaRPr kumimoji="1" lang="ja-JP" altLang="en-US"/>
          </a:p>
        </p:txBody>
      </p:sp>
    </p:spTree>
    <p:extLst>
      <p:ext uri="{BB962C8B-B14F-4D97-AF65-F5344CB8AC3E}">
        <p14:creationId xmlns:p14="http://schemas.microsoft.com/office/powerpoint/2010/main" val="24117153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EE5EC-DDFC-1EB6-B786-EBC234F1647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C8A83A4-0314-CD14-9F54-F4650517A262}"/>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EB7EBA30-1093-00F3-A094-88D7A446AC1F}"/>
                  </a:ext>
                </a:extLst>
              </p:cNvPr>
              <p:cNvSpPr>
                <a:spLocks noGrp="1"/>
              </p:cNvSpPr>
              <p:nvPr>
                <p:ph type="body" idx="1"/>
              </p:nvPr>
            </p:nvSpPr>
            <p:spPr/>
            <p:txBody>
              <a:bodyPr/>
              <a:lstStyle/>
              <a:p>
                <a:r>
                  <a:rPr lang="ja-JP" altLang="en-US" dirty="0"/>
                  <a:t>さらに、訓練データにおけるトークン数の分布を調べてみたところ、右図のようになりました。</a:t>
                </a:r>
                <a:endParaRPr lang="en-US" altLang="ja-JP" dirty="0"/>
              </a:p>
              <a:p>
                <a:r>
                  <a:rPr lang="ja-JP" altLang="en-US" dirty="0"/>
                  <a:t>横軸が対数スケールでのトークン数で縦軸が度数を示しています。</a:t>
                </a:r>
                <a:endParaRPr lang="en-US" altLang="ja-JP" dirty="0"/>
              </a:p>
              <a:p>
                <a:r>
                  <a:rPr lang="ja-JP" altLang="en-US" dirty="0"/>
                  <a:t>そして紫の元の文章の分布、黄色が要約文の分布を表しており、赤い点線はトークン数が</a:t>
                </a:r>
                <a:r>
                  <a:rPr lang="en-US" altLang="ja-JP" dirty="0"/>
                  <a:t>512</a:t>
                </a:r>
                <a:r>
                  <a:rPr lang="ja-JP" altLang="en-US" dirty="0"/>
                  <a:t>である場合を示しています。</a:t>
                </a:r>
                <a:endParaRPr lang="en-US" altLang="ja-JP" dirty="0"/>
              </a:p>
              <a:p>
                <a:r>
                  <a:rPr lang="ja-JP" altLang="en-US" dirty="0"/>
                  <a:t>この数字は本研究で使用している</a:t>
                </a:r>
                <a:r>
                  <a:rPr lang="en-US" altLang="ja-JP" dirty="0"/>
                  <a:t>BERT</a:t>
                </a:r>
                <a:r>
                  <a:rPr lang="ja-JP" altLang="en-US" dirty="0"/>
                  <a:t>モデルにおける最大入力トークン長です。</a:t>
                </a:r>
                <a:endParaRPr lang="en-US" altLang="ja-JP" dirty="0"/>
              </a:p>
              <a:p>
                <a:endParaRPr lang="en-US" altLang="ja-JP" dirty="0"/>
              </a:p>
              <a:p>
                <a:r>
                  <a:rPr lang="ja-JP" altLang="en-US" dirty="0"/>
                  <a:t>一般的に長い入力系列を扱う場合、</a:t>
                </a:r>
                <a:r>
                  <a:rPr lang="en-US" altLang="ja-JP" dirty="0"/>
                  <a:t>BERT </a:t>
                </a:r>
                <a:r>
                  <a:rPr lang="ja-JP" altLang="en-US" dirty="0"/>
                  <a:t>の最大入力トークン長を超える分に関しては切り捨てられてしまうため、重要な文脈情報が失われる可能性があります。</a:t>
                </a:r>
                <a:endParaRPr lang="en-US" altLang="ja-JP" dirty="0"/>
              </a:p>
              <a:p>
                <a:r>
                  <a:rPr lang="ja-JP" altLang="en-US" dirty="0"/>
                  <a:t>実際に、訓練データにおいてトークン長が</a:t>
                </a:r>
                <a:r>
                  <a:rPr lang="en-US" altLang="ja-JP" dirty="0"/>
                  <a:t>512</a:t>
                </a:r>
                <a:r>
                  <a:rPr lang="ja-JP" altLang="en-US" dirty="0"/>
                  <a:t>を超えるかどうかで仕訳けた結果が、左の表です。</a:t>
                </a:r>
                <a:endParaRPr lang="en-US" altLang="ja-JP" dirty="0"/>
              </a:p>
              <a:p>
                <a:r>
                  <a:rPr lang="ja-JP" altLang="en-US" dirty="0"/>
                  <a:t>原文データにおいて、全体のおよそ</a:t>
                </a:r>
                <a:r>
                  <a:rPr lang="en-US" altLang="ja-JP" dirty="0"/>
                  <a:t>63%</a:t>
                </a:r>
                <a:r>
                  <a:rPr lang="ja-JP" altLang="en-US" dirty="0"/>
                  <a:t>が</a:t>
                </a:r>
                <a:r>
                  <a:rPr lang="en-US" altLang="ja-JP" dirty="0"/>
                  <a:t>512</a:t>
                </a:r>
                <a:r>
                  <a:rPr lang="ja-JP" altLang="en-US" dirty="0"/>
                  <a:t>トークンを超えていたのに対し、要約文データでは全体の</a:t>
                </a:r>
                <a:r>
                  <a:rPr lang="en-US" altLang="ja-JP" dirty="0"/>
                  <a:t>0.18%</a:t>
                </a:r>
                <a:r>
                  <a:rPr lang="ja-JP" altLang="en-US" dirty="0"/>
                  <a:t>と大幅に減少していることから</a:t>
                </a:r>
                <a:endParaRPr lang="en-US" altLang="ja-JP" dirty="0"/>
              </a:p>
              <a:p>
                <a:r>
                  <a:rPr lang="ja-JP" altLang="en-US" b="1" dirty="0"/>
                  <a:t>提案手法</a:t>
                </a:r>
                <a:r>
                  <a:rPr lang="en-US" altLang="ja-JP" b="1" dirty="0"/>
                  <a:t>1</a:t>
                </a:r>
                <a:r>
                  <a:rPr lang="ja-JP" altLang="en-US" b="1" dirty="0"/>
                  <a:t>において精度が従来手法を上回ったのは、要約文データの分散表現を学習に組み込むことで</a:t>
                </a:r>
                <a:r>
                  <a:rPr lang="en-US" altLang="ja-JP" b="1" dirty="0"/>
                  <a:t>, </a:t>
                </a:r>
              </a:p>
              <a:p>
                <a:r>
                  <a:rPr lang="ja-JP" altLang="en-US" b="1" dirty="0"/>
                  <a:t>従来手法では学習時に欠損してしまっていた原文データの重要な文脈情報を補完したことが要因であると推定できます</a:t>
                </a:r>
                <a:endParaRPr lang="ja-JP" altLang="en-US" dirty="0"/>
              </a:p>
            </p:txBody>
          </p:sp>
        </mc:Choice>
        <mc:Fallback xmlns="">
          <p:sp>
            <p:nvSpPr>
              <p:cNvPr id="3" name="ノート プレースホルダー 2">
                <a:extLst>
                  <a:ext uri="{FF2B5EF4-FFF2-40B4-BE49-F238E27FC236}">
                    <a16:creationId xmlns:a16="http://schemas.microsoft.com/office/drawing/2014/main" id="{EB7EBA30-1093-00F3-A094-88D7A446AC1F}"/>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5BED1D96-20BA-640D-670D-9B139F172145}"/>
              </a:ext>
            </a:extLst>
          </p:cNvPr>
          <p:cNvSpPr>
            <a:spLocks noGrp="1"/>
          </p:cNvSpPr>
          <p:nvPr>
            <p:ph type="sldNum" sz="quarter" idx="5"/>
          </p:nvPr>
        </p:nvSpPr>
        <p:spPr/>
        <p:txBody>
          <a:bodyPr/>
          <a:lstStyle/>
          <a:p>
            <a:fld id="{AB4198F6-3BD3-45C7-8FA6-C18C234E0100}" type="slidenum">
              <a:rPr kumimoji="1" lang="ja-JP" altLang="en-US" smtClean="0"/>
              <a:t>25</a:t>
            </a:fld>
            <a:endParaRPr kumimoji="1" lang="ja-JP" altLang="en-US"/>
          </a:p>
        </p:txBody>
      </p:sp>
    </p:spTree>
    <p:extLst>
      <p:ext uri="{BB962C8B-B14F-4D97-AF65-F5344CB8AC3E}">
        <p14:creationId xmlns:p14="http://schemas.microsoft.com/office/powerpoint/2010/main" val="506204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20114-D748-B9E7-F858-B46675AC2B7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A799BA0-3AED-0C1C-F31C-53158FE0D93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082619F-BC32-8A1F-C945-729B6C44853C}"/>
              </a:ext>
            </a:extLst>
          </p:cNvPr>
          <p:cNvSpPr>
            <a:spLocks noGrp="1"/>
          </p:cNvSpPr>
          <p:nvPr>
            <p:ph type="body" idx="1"/>
          </p:nvPr>
        </p:nvSpPr>
        <p:spPr/>
        <p:txBody>
          <a:bodyPr/>
          <a:lstStyle/>
          <a:p>
            <a:r>
              <a:rPr lang="ja-JP" altLang="en-US" sz="700" dirty="0"/>
              <a:t>次に提案手法</a:t>
            </a:r>
            <a:r>
              <a:rPr lang="en-US" altLang="ja-JP" sz="700" dirty="0"/>
              <a:t>2</a:t>
            </a:r>
            <a:r>
              <a:rPr lang="ja-JP" altLang="en-US" sz="700" dirty="0"/>
              <a:t>における結果の考察を述べます。</a:t>
            </a:r>
            <a:endParaRPr lang="en-US" altLang="ja-JP" sz="700" dirty="0"/>
          </a:p>
          <a:p>
            <a:r>
              <a:rPr lang="ja-JP" altLang="en-US" sz="700" dirty="0"/>
              <a:t>また、提案手法</a:t>
            </a:r>
            <a:r>
              <a:rPr lang="en-US" altLang="ja-JP" sz="700" dirty="0"/>
              <a:t>2</a:t>
            </a:r>
            <a:r>
              <a:rPr lang="ja-JP" altLang="en-US" sz="700" dirty="0"/>
              <a:t>における重みパラメータの学習推移と比較すると、</a:t>
            </a:r>
            <a:endParaRPr lang="en-US" altLang="ja-JP" sz="700" dirty="0"/>
          </a:p>
          <a:p>
            <a:r>
              <a:rPr lang="en-US" altLang="ja-JP" sz="700" dirty="0" err="1"/>
              <a:t>P,q</a:t>
            </a:r>
            <a:r>
              <a:rPr lang="ja-JP" altLang="en-US" sz="700" dirty="0"/>
              <a:t>の学習傾向が逆転しており、スケーリング層の中で</a:t>
            </a:r>
            <a:r>
              <a:rPr lang="ja-JP" altLang="en-US" sz="1800" b="0" i="0" u="none" strike="noStrike" baseline="0" dirty="0">
                <a:latin typeface="HaranoAjiMincho-Regular-Identity-H"/>
              </a:rPr>
              <a:t>各単語の重要度が事前に調整されることで</a:t>
            </a:r>
            <a:r>
              <a:rPr lang="en-US" altLang="ja-JP" sz="1800" b="0" i="0" u="none" strike="noStrike" baseline="0" dirty="0">
                <a:latin typeface="NimbusRomNo9L-Regu"/>
              </a:rPr>
              <a:t>, </a:t>
            </a:r>
            <a:r>
              <a:rPr lang="en-US" altLang="ja-JP" sz="1800" b="0" i="1" u="none" strike="noStrike" baseline="0" dirty="0" err="1">
                <a:latin typeface="NimbusRomNo9L-ReguItal"/>
              </a:rPr>
              <a:t>E</a:t>
            </a:r>
            <a:r>
              <a:rPr lang="en-US" altLang="ja-JP" sz="1800" b="0" i="0" u="none" strike="noStrike" baseline="0" dirty="0" err="1">
                <a:latin typeface="NimbusRomNo9L-Regu"/>
              </a:rPr>
              <a:t>Avg</a:t>
            </a:r>
            <a:endParaRPr lang="en-US" altLang="ja-JP" sz="1800" b="0" i="0" u="none" strike="noStrike" baseline="0" dirty="0">
              <a:latin typeface="NimbusRomNo9L-Regu"/>
            </a:endParaRPr>
          </a:p>
          <a:p>
            <a:pPr algn="l"/>
            <a:r>
              <a:rPr lang="ja-JP" altLang="en-US" sz="1800" b="0" i="0" u="none" strike="noStrike" baseline="0" dirty="0">
                <a:latin typeface="HaranoAjiMincho-Regular-Identity-H"/>
              </a:rPr>
              <a:t>に含まれる情報の精度が向上し</a:t>
            </a:r>
            <a:r>
              <a:rPr lang="en-US" altLang="ja-JP" sz="1800" b="0" i="0" u="none" strike="noStrike" baseline="0" dirty="0">
                <a:latin typeface="NimbusRomNo9L-Regu"/>
              </a:rPr>
              <a:t>, </a:t>
            </a:r>
            <a:r>
              <a:rPr lang="ja-JP" altLang="en-US" sz="1800" b="0" i="0" u="none" strike="noStrike" baseline="0" dirty="0">
                <a:latin typeface="HaranoAjiMincho-Regular-Identity-H"/>
              </a:rPr>
              <a:t>モデルがより重要視するようになったと考えられます。</a:t>
            </a:r>
            <a:endParaRPr lang="ja-JP" altLang="en-US" dirty="0"/>
          </a:p>
        </p:txBody>
      </p:sp>
      <p:sp>
        <p:nvSpPr>
          <p:cNvPr id="4" name="スライド番号プレースホルダー 3">
            <a:extLst>
              <a:ext uri="{FF2B5EF4-FFF2-40B4-BE49-F238E27FC236}">
                <a16:creationId xmlns:a16="http://schemas.microsoft.com/office/drawing/2014/main" id="{1D0935C1-18DA-45A7-567F-D0EEB9A2C587}"/>
              </a:ext>
            </a:extLst>
          </p:cNvPr>
          <p:cNvSpPr>
            <a:spLocks noGrp="1"/>
          </p:cNvSpPr>
          <p:nvPr>
            <p:ph type="sldNum" sz="quarter" idx="5"/>
          </p:nvPr>
        </p:nvSpPr>
        <p:spPr/>
        <p:txBody>
          <a:bodyPr/>
          <a:lstStyle/>
          <a:p>
            <a:fld id="{AB4198F6-3BD3-45C7-8FA6-C18C234E0100}" type="slidenum">
              <a:rPr kumimoji="1" lang="ja-JP" altLang="en-US" smtClean="0"/>
              <a:t>26</a:t>
            </a:fld>
            <a:endParaRPr kumimoji="1" lang="ja-JP" altLang="en-US"/>
          </a:p>
        </p:txBody>
      </p:sp>
    </p:spTree>
    <p:extLst>
      <p:ext uri="{BB962C8B-B14F-4D97-AF65-F5344CB8AC3E}">
        <p14:creationId xmlns:p14="http://schemas.microsoft.com/office/powerpoint/2010/main" val="2417567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D0824-5CD3-0028-7E20-613FF9D19DF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D92899-6D4D-CCBB-51ED-08586BBAE4B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A02AE3C-30B5-44C1-B8B6-C0ADAAED3504}"/>
              </a:ext>
            </a:extLst>
          </p:cNvPr>
          <p:cNvSpPr>
            <a:spLocks noGrp="1"/>
          </p:cNvSpPr>
          <p:nvPr>
            <p:ph type="body" idx="1"/>
          </p:nvPr>
        </p:nvSpPr>
        <p:spPr/>
        <p:txBody>
          <a:bodyPr/>
          <a:lstStyle/>
          <a:p>
            <a:r>
              <a:rPr lang="ja-JP" altLang="en-US" dirty="0"/>
              <a:t>実際に、スケーリング層における重み付けによって、推論時にどのような変化が生じたかについて例と共に示します。</a:t>
            </a:r>
            <a:endParaRPr lang="en-US" altLang="ja-JP" dirty="0"/>
          </a:p>
          <a:p>
            <a:r>
              <a:rPr lang="ja-JP" altLang="en-US" dirty="0"/>
              <a:t>これは、</a:t>
            </a:r>
            <a:r>
              <a:rPr lang="en-US" altLang="ja-JP" dirty="0" err="1"/>
              <a:t>bert</a:t>
            </a:r>
            <a:r>
              <a:rPr lang="ja-JP" altLang="en-US" dirty="0"/>
              <a:t>の最終層におけるアテンションを可視化したもので、上が従来手法、下が提案手法</a:t>
            </a:r>
            <a:r>
              <a:rPr lang="en-US" altLang="ja-JP" dirty="0"/>
              <a:t>2</a:t>
            </a:r>
            <a:r>
              <a:rPr lang="ja-JP" altLang="en-US" dirty="0"/>
              <a:t>の場合を示しています。</a:t>
            </a:r>
            <a:endParaRPr lang="en-US" altLang="ja-JP" dirty="0"/>
          </a:p>
          <a:p>
            <a:endParaRPr lang="en-US" altLang="ja-JP" dirty="0"/>
          </a:p>
          <a:p>
            <a:r>
              <a:rPr lang="ja-JP" altLang="en-US" dirty="0"/>
              <a:t>特に、提案手法</a:t>
            </a:r>
            <a:r>
              <a:rPr lang="en-US" altLang="ja-JP" dirty="0"/>
              <a:t>2</a:t>
            </a:r>
            <a:r>
              <a:rPr lang="ja-JP" altLang="en-US" dirty="0"/>
              <a:t>において強くアテンションがかかるようになったものには</a:t>
            </a:r>
            <a:endParaRPr lang="en-US" altLang="ja-JP" dirty="0"/>
          </a:p>
          <a:p>
            <a:r>
              <a:rPr lang="en-US" altLang="ja-JP" dirty="0"/>
              <a:t>Android</a:t>
            </a:r>
            <a:r>
              <a:rPr lang="ja-JP" altLang="en-US" dirty="0"/>
              <a:t>やカメラアプリ、</a:t>
            </a:r>
            <a:r>
              <a:rPr lang="en-US" altLang="ja-JP" dirty="0"/>
              <a:t>LINE</a:t>
            </a:r>
            <a:r>
              <a:rPr lang="ja-JP" altLang="en-US" dirty="0"/>
              <a:t>といった固有名詞が挙げられ、</a:t>
            </a:r>
            <a:r>
              <a:rPr lang="ja-JP" altLang="en-US" b="1" dirty="0"/>
              <a:t>定性的に見て</a:t>
            </a:r>
            <a:endParaRPr lang="en-US" altLang="ja-JP" b="1" dirty="0"/>
          </a:p>
          <a:p>
            <a:pPr algn="l"/>
            <a:r>
              <a:rPr lang="ja-JP" altLang="en-US" sz="1800" b="0" i="0" u="none" strike="noStrike" baseline="0" dirty="0">
                <a:latin typeface="HaranoAjiMincho-Regular-Identity-H"/>
              </a:rPr>
              <a:t>提案手法が</a:t>
            </a:r>
            <a:r>
              <a:rPr lang="ja-JP" altLang="en-US" sz="1800" b="1" i="0" u="none" strike="noStrike" baseline="0" dirty="0">
                <a:latin typeface="HaranoAjiMincho-Regular-Identity-H"/>
              </a:rPr>
              <a:t>原文に含まれる重要度の高い単語</a:t>
            </a:r>
            <a:r>
              <a:rPr lang="ja-JP" altLang="en-US" sz="1800" b="0" i="0" u="none" strike="noStrike" baseline="0" dirty="0">
                <a:latin typeface="HaranoAjiMincho-Regular-Identity-H"/>
              </a:rPr>
              <a:t>を選択的に強調しながら</a:t>
            </a:r>
            <a:endParaRPr lang="en-US" altLang="ja-JP" sz="1800" b="0" i="0" u="none" strike="noStrike" baseline="0" dirty="0">
              <a:latin typeface="HaranoAjiMincho-Regular-Identity-H"/>
            </a:endParaRPr>
          </a:p>
          <a:p>
            <a:pPr algn="l"/>
            <a:r>
              <a:rPr lang="ja-JP" altLang="en-US" sz="1800" b="0" i="0" u="none" strike="noStrike" baseline="0" dirty="0">
                <a:latin typeface="HaranoAjiMincho-Regular-Identity-H"/>
              </a:rPr>
              <a:t>最適な重みパラメータを学習できることが分かりました</a:t>
            </a:r>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D0C4859E-AAE3-8F64-ED2D-BA4CC511D5D3}"/>
              </a:ext>
            </a:extLst>
          </p:cNvPr>
          <p:cNvSpPr>
            <a:spLocks noGrp="1"/>
          </p:cNvSpPr>
          <p:nvPr>
            <p:ph type="sldNum" sz="quarter" idx="5"/>
          </p:nvPr>
        </p:nvSpPr>
        <p:spPr/>
        <p:txBody>
          <a:bodyPr/>
          <a:lstStyle/>
          <a:p>
            <a:fld id="{AB4198F6-3BD3-45C7-8FA6-C18C234E0100}" type="slidenum">
              <a:rPr kumimoji="1" lang="ja-JP" altLang="en-US" smtClean="0"/>
              <a:t>27</a:t>
            </a:fld>
            <a:endParaRPr kumimoji="1" lang="ja-JP" altLang="en-US"/>
          </a:p>
        </p:txBody>
      </p:sp>
    </p:spTree>
    <p:extLst>
      <p:ext uri="{BB962C8B-B14F-4D97-AF65-F5344CB8AC3E}">
        <p14:creationId xmlns:p14="http://schemas.microsoft.com/office/powerpoint/2010/main" val="16846594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54B3A-D7EC-485B-B9EE-5123D57E41E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68034ED-A4EB-5D89-3871-197B21168E8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C247C9E-0110-B62D-E8E8-540D09B0EC2E}"/>
              </a:ext>
            </a:extLst>
          </p:cNvPr>
          <p:cNvSpPr>
            <a:spLocks noGrp="1"/>
          </p:cNvSpPr>
          <p:nvPr>
            <p:ph type="body" idx="1"/>
          </p:nvPr>
        </p:nvSpPr>
        <p:spPr/>
        <p:txBody>
          <a:bodyPr/>
          <a:lstStyle/>
          <a:p>
            <a:r>
              <a:rPr kumimoji="1" lang="en-US" altLang="ja-JP" b="1" dirty="0"/>
              <a:t>[13:30]</a:t>
            </a:r>
          </a:p>
          <a:p>
            <a:r>
              <a:rPr kumimoji="1" lang="ja-JP" altLang="en-US" dirty="0"/>
              <a:t>最後に、まとめと今後の課題です</a:t>
            </a:r>
          </a:p>
        </p:txBody>
      </p:sp>
      <p:sp>
        <p:nvSpPr>
          <p:cNvPr id="4" name="スライド番号プレースホルダー 3">
            <a:extLst>
              <a:ext uri="{FF2B5EF4-FFF2-40B4-BE49-F238E27FC236}">
                <a16:creationId xmlns:a16="http://schemas.microsoft.com/office/drawing/2014/main" id="{9FFFDB47-1C40-45BE-F535-31891C710196}"/>
              </a:ext>
            </a:extLst>
          </p:cNvPr>
          <p:cNvSpPr>
            <a:spLocks noGrp="1"/>
          </p:cNvSpPr>
          <p:nvPr>
            <p:ph type="sldNum" sz="quarter" idx="5"/>
          </p:nvPr>
        </p:nvSpPr>
        <p:spPr/>
        <p:txBody>
          <a:bodyPr/>
          <a:lstStyle/>
          <a:p>
            <a:fld id="{AB4198F6-3BD3-45C7-8FA6-C18C234E0100}" type="slidenum">
              <a:rPr kumimoji="1" lang="ja-JP" altLang="en-US" smtClean="0"/>
              <a:t>28</a:t>
            </a:fld>
            <a:endParaRPr kumimoji="1" lang="ja-JP" altLang="en-US"/>
          </a:p>
        </p:txBody>
      </p:sp>
    </p:spTree>
    <p:extLst>
      <p:ext uri="{BB962C8B-B14F-4D97-AF65-F5344CB8AC3E}">
        <p14:creationId xmlns:p14="http://schemas.microsoft.com/office/powerpoint/2010/main" val="3240523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本研究では</a:t>
            </a:r>
            <a:r>
              <a:rPr lang="en-US" altLang="ja-JP" sz="1200" cap="none" dirty="0">
                <a:solidFill>
                  <a:schemeClr val="tx1">
                    <a:lumMod val="95000"/>
                  </a:schemeClr>
                </a:solidFill>
              </a:rPr>
              <a:t>LLM API </a:t>
            </a:r>
            <a:r>
              <a:rPr lang="ja-JP" altLang="en-US" sz="1200" cap="none" dirty="0">
                <a:solidFill>
                  <a:schemeClr val="tx1">
                    <a:lumMod val="95000"/>
                  </a:schemeClr>
                </a:solidFill>
              </a:rPr>
              <a:t>を用いて原文データから要約文を事前に生成し</a:t>
            </a:r>
            <a:r>
              <a:rPr lang="en-US" altLang="ja-JP" sz="1200" cap="none" dirty="0">
                <a:solidFill>
                  <a:schemeClr val="tx1">
                    <a:lumMod val="95000"/>
                  </a:schemeClr>
                </a:solidFill>
              </a:rPr>
              <a:t>,</a:t>
            </a:r>
            <a:br>
              <a:rPr lang="en-US" altLang="ja-JP" sz="1200" cap="none" dirty="0">
                <a:solidFill>
                  <a:schemeClr val="tx1">
                    <a:lumMod val="95000"/>
                  </a:schemeClr>
                </a:solidFill>
              </a:rPr>
            </a:br>
            <a:r>
              <a:rPr lang="ja-JP" altLang="en-US" sz="1200" cap="none" dirty="0">
                <a:solidFill>
                  <a:schemeClr val="tx1">
                    <a:lumMod val="95000"/>
                  </a:schemeClr>
                </a:solidFill>
              </a:rPr>
              <a:t>要約文から得た分散表現を先行研究である </a:t>
            </a:r>
            <a:r>
              <a:rPr lang="en-US" altLang="ja-JP" sz="1200" cap="none" dirty="0">
                <a:solidFill>
                  <a:schemeClr val="tx1">
                    <a:lumMod val="95000"/>
                  </a:schemeClr>
                </a:solidFill>
              </a:rPr>
              <a:t>CLS-</a:t>
            </a:r>
            <a:r>
              <a:rPr lang="en-US" altLang="ja-JP" sz="1200" cap="none" dirty="0" err="1">
                <a:solidFill>
                  <a:schemeClr val="tx1">
                    <a:lumMod val="95000"/>
                  </a:schemeClr>
                </a:solidFill>
              </a:rPr>
              <a:t>Averafe</a:t>
            </a:r>
            <a:r>
              <a:rPr lang="en-US" altLang="ja-JP" sz="1200" cap="none" dirty="0">
                <a:solidFill>
                  <a:schemeClr val="tx1">
                    <a:lumMod val="95000"/>
                  </a:schemeClr>
                </a:solidFill>
              </a:rPr>
              <a:t> Pooling </a:t>
            </a:r>
            <a:r>
              <a:rPr lang="ja-JP" altLang="en-US" sz="1200" cap="none" dirty="0">
                <a:solidFill>
                  <a:schemeClr val="tx1">
                    <a:lumMod val="95000"/>
                  </a:schemeClr>
                </a:solidFill>
              </a:rPr>
              <a:t>に</a:t>
            </a:r>
            <a:br>
              <a:rPr lang="en-US" altLang="ja-JP" sz="1200" cap="none" dirty="0">
                <a:solidFill>
                  <a:schemeClr val="tx1">
                    <a:lumMod val="95000"/>
                  </a:schemeClr>
                </a:solidFill>
              </a:rPr>
            </a:br>
            <a:r>
              <a:rPr lang="ja-JP" altLang="en-US" sz="1200" cap="none" dirty="0">
                <a:solidFill>
                  <a:schemeClr val="tx1">
                    <a:lumMod val="95000"/>
                  </a:schemeClr>
                </a:solidFill>
              </a:rPr>
              <a:t>組み込んだ新たなプーリング手法について提案しました</a:t>
            </a:r>
            <a:endParaRPr lang="en-US" altLang="ja-JP" sz="1200" cap="none" dirty="0">
              <a:solidFill>
                <a:schemeClr val="tx1">
                  <a:lumMod val="9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cap="none" dirty="0">
              <a:solidFill>
                <a:schemeClr val="tx1">
                  <a:lumMod val="9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cap="none" dirty="0">
                <a:solidFill>
                  <a:schemeClr val="tx1">
                    <a:lumMod val="95000"/>
                  </a:schemeClr>
                </a:solidFill>
              </a:rPr>
              <a:t>そしてテキスト分類タスクにおいて </a:t>
            </a:r>
            <a:r>
              <a:rPr lang="en-US" altLang="ja-JP" sz="1200" cap="none" dirty="0">
                <a:solidFill>
                  <a:schemeClr val="tx1">
                    <a:lumMod val="95000"/>
                  </a:schemeClr>
                </a:solidFill>
              </a:rPr>
              <a:t>Accuracy, F1 </a:t>
            </a:r>
            <a:r>
              <a:rPr lang="ja-JP" altLang="en-US" sz="1200" cap="none" dirty="0">
                <a:solidFill>
                  <a:schemeClr val="tx1">
                    <a:lumMod val="95000"/>
                  </a:schemeClr>
                </a:solidFill>
              </a:rPr>
              <a:t>値ともに</a:t>
            </a:r>
            <a:br>
              <a:rPr lang="en-US" altLang="ja-JP" sz="1200" cap="none" dirty="0">
                <a:solidFill>
                  <a:schemeClr val="tx1">
                    <a:lumMod val="95000"/>
                  </a:schemeClr>
                </a:solidFill>
              </a:rPr>
            </a:br>
            <a:r>
              <a:rPr lang="ja-JP" altLang="en-US" sz="1200" cap="none" dirty="0">
                <a:solidFill>
                  <a:schemeClr val="tx1">
                    <a:lumMod val="95000"/>
                  </a:schemeClr>
                </a:solidFill>
              </a:rPr>
              <a:t>提案手法が従来手法を上回り</a:t>
            </a:r>
            <a:r>
              <a:rPr lang="en-US" altLang="ja-JP" sz="1200" cap="none" dirty="0">
                <a:solidFill>
                  <a:schemeClr val="tx1">
                    <a:lumMod val="95000"/>
                  </a:schemeClr>
                </a:solidFill>
              </a:rPr>
              <a:t>, </a:t>
            </a:r>
            <a:r>
              <a:rPr lang="ja-JP" altLang="en-US" sz="1200" cap="none" dirty="0">
                <a:solidFill>
                  <a:schemeClr val="tx1">
                    <a:lumMod val="95000"/>
                  </a:schemeClr>
                </a:solidFill>
              </a:rPr>
              <a:t>その有効性を確認することができました。</a:t>
            </a:r>
            <a:endParaRPr lang="en-US" altLang="ja-JP" sz="1200" cap="none" dirty="0">
              <a:solidFill>
                <a:schemeClr val="tx1">
                  <a:lumMod val="9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cap="none" dirty="0">
              <a:solidFill>
                <a:schemeClr val="tx1">
                  <a:lumMod val="9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cap="none" dirty="0">
              <a:solidFill>
                <a:schemeClr val="tx1">
                  <a:lumMod val="95000"/>
                </a:schemeClr>
              </a:solidFill>
            </a:endParaRPr>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29</a:t>
            </a:fld>
            <a:endParaRPr kumimoji="1" lang="ja-JP" altLang="en-US"/>
          </a:p>
        </p:txBody>
      </p:sp>
    </p:spTree>
    <p:extLst>
      <p:ext uri="{BB962C8B-B14F-4D97-AF65-F5344CB8AC3E}">
        <p14:creationId xmlns:p14="http://schemas.microsoft.com/office/powerpoint/2010/main" val="1177883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はじめに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a:t>
            </a:fld>
            <a:endParaRPr kumimoji="1" lang="ja-JP" altLang="en-US"/>
          </a:p>
        </p:txBody>
      </p:sp>
    </p:spTree>
    <p:extLst>
      <p:ext uri="{BB962C8B-B14F-4D97-AF65-F5344CB8AC3E}">
        <p14:creationId xmlns:p14="http://schemas.microsoft.com/office/powerpoint/2010/main" val="41333010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02E11-E49A-0112-5254-56CE61FBE6E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029A4EF-DD8B-0758-6980-724E48EA14E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21E4EC5-A223-82D8-95F6-CFF5338722C5}"/>
              </a:ext>
            </a:extLst>
          </p:cNvPr>
          <p:cNvSpPr>
            <a:spLocks noGrp="1"/>
          </p:cNvSpPr>
          <p:nvPr>
            <p:ph type="body" idx="1"/>
          </p:nvPr>
        </p:nvSpPr>
        <p:spPr/>
        <p:txBody>
          <a:bodyPr/>
          <a:lstStyle/>
          <a:p>
            <a:r>
              <a:rPr kumimoji="1" lang="ja-JP" altLang="en-US" dirty="0"/>
              <a:t>今後の展望としては</a:t>
            </a:r>
            <a:endParaRPr kumimoji="1" lang="en-US" altLang="ja-JP" dirty="0"/>
          </a:p>
          <a:p>
            <a:pPr>
              <a:buFont typeface="Arial" panose="020B0604020202020204" pitchFamily="34" charset="0"/>
              <a:buChar char="•"/>
            </a:pPr>
            <a:r>
              <a:rPr lang="ja-JP" altLang="en-US" sz="1200" cap="none" dirty="0">
                <a:solidFill>
                  <a:schemeClr val="tx1">
                    <a:lumMod val="95000"/>
                  </a:schemeClr>
                </a:solidFill>
              </a:rPr>
              <a:t>要約文に対する妥当性の検討</a:t>
            </a:r>
            <a:br>
              <a:rPr lang="en-US" altLang="ja-JP" sz="1200" cap="none" dirty="0">
                <a:solidFill>
                  <a:schemeClr val="tx1">
                    <a:lumMod val="95000"/>
                  </a:schemeClr>
                </a:solidFill>
              </a:rPr>
            </a:br>
            <a:r>
              <a:rPr lang="ja-JP" altLang="en-US" sz="1200" cap="none" dirty="0">
                <a:solidFill>
                  <a:schemeClr val="tx1">
                    <a:lumMod val="95000"/>
                  </a:schemeClr>
                </a:solidFill>
              </a:rPr>
              <a:t>および生成手法の改善</a:t>
            </a:r>
            <a:endParaRPr lang="en-US" altLang="ja-JP" sz="1200" cap="none" dirty="0">
              <a:solidFill>
                <a:schemeClr val="tx1">
                  <a:lumMod val="95000"/>
                </a:schemeClr>
              </a:solidFill>
            </a:endParaRPr>
          </a:p>
          <a:p>
            <a:pPr>
              <a:buFont typeface="Arial" panose="020B0604020202020204" pitchFamily="34" charset="0"/>
              <a:buNone/>
            </a:pPr>
            <a:r>
              <a:rPr lang="ja-JP" altLang="en-US" sz="1200" cap="none" dirty="0">
                <a:solidFill>
                  <a:schemeClr val="tx1">
                    <a:lumMod val="95000"/>
                  </a:schemeClr>
                </a:solidFill>
              </a:rPr>
              <a:t>や</a:t>
            </a:r>
            <a:endParaRPr lang="en-US" altLang="ja-JP" sz="1200" cap="none" dirty="0">
              <a:solidFill>
                <a:schemeClr val="tx1">
                  <a:lumMod val="95000"/>
                </a:schemeClr>
              </a:solidFill>
            </a:endParaRPr>
          </a:p>
          <a:p>
            <a:pPr>
              <a:buFont typeface="Arial" panose="020B0604020202020204" pitchFamily="34" charset="0"/>
              <a:buChar char="•"/>
            </a:pPr>
            <a:r>
              <a:rPr lang="ja-JP" altLang="en-US" sz="1200" cap="none" dirty="0">
                <a:solidFill>
                  <a:schemeClr val="tx1">
                    <a:lumMod val="95000"/>
                  </a:schemeClr>
                </a:solidFill>
              </a:rPr>
              <a:t>他のタスクやデータセットにおける</a:t>
            </a:r>
            <a:br>
              <a:rPr lang="en-US" altLang="ja-JP" sz="1200" cap="none" dirty="0">
                <a:solidFill>
                  <a:schemeClr val="tx1">
                    <a:lumMod val="95000"/>
                  </a:schemeClr>
                </a:solidFill>
              </a:rPr>
            </a:br>
            <a:r>
              <a:rPr lang="ja-JP" altLang="en-US" sz="1200" cap="none" dirty="0">
                <a:solidFill>
                  <a:schemeClr val="tx1">
                    <a:lumMod val="95000"/>
                  </a:schemeClr>
                </a:solidFill>
              </a:rPr>
              <a:t>提案手法の有効性の検証</a:t>
            </a:r>
            <a:r>
              <a:rPr lang="en-US" altLang="ja-JP" sz="1200" cap="none" dirty="0">
                <a:solidFill>
                  <a:schemeClr val="tx1">
                    <a:lumMod val="95000"/>
                  </a:schemeClr>
                </a:solidFill>
              </a:rPr>
              <a:t>,</a:t>
            </a:r>
          </a:p>
          <a:p>
            <a:pPr marL="0" indent="0">
              <a:buNone/>
            </a:pPr>
            <a:endParaRPr lang="en-US" altLang="ja-JP" sz="1200" cap="none" dirty="0">
              <a:solidFill>
                <a:schemeClr val="tx1">
                  <a:lumMod val="95000"/>
                </a:schemeClr>
              </a:solidFill>
            </a:endParaRPr>
          </a:p>
          <a:p>
            <a:pPr>
              <a:buFont typeface="Arial" panose="020B0604020202020204" pitchFamily="34" charset="0"/>
              <a:buNone/>
            </a:pPr>
            <a:r>
              <a:rPr lang="ja-JP" altLang="en-US" sz="1200" cap="none" dirty="0">
                <a:solidFill>
                  <a:schemeClr val="tx1"/>
                </a:solidFill>
              </a:rPr>
              <a:t>などが挙げられます。</a:t>
            </a:r>
            <a:endParaRPr lang="en-US" altLang="ja-JP" sz="1200" cap="none" dirty="0">
              <a:solidFill>
                <a:schemeClr val="tx1">
                  <a:lumMod val="95000"/>
                </a:schemeClr>
              </a:solidFill>
            </a:endParaRPr>
          </a:p>
          <a:p>
            <a:endParaRPr kumimoji="1" lang="en-US" altLang="ja-JP" dirty="0"/>
          </a:p>
        </p:txBody>
      </p:sp>
      <p:sp>
        <p:nvSpPr>
          <p:cNvPr id="4" name="スライド番号プレースホルダー 3">
            <a:extLst>
              <a:ext uri="{FF2B5EF4-FFF2-40B4-BE49-F238E27FC236}">
                <a16:creationId xmlns:a16="http://schemas.microsoft.com/office/drawing/2014/main" id="{04D3AAD6-AD1E-0ED0-9910-A6C93A8FA1FC}"/>
              </a:ext>
            </a:extLst>
          </p:cNvPr>
          <p:cNvSpPr>
            <a:spLocks noGrp="1"/>
          </p:cNvSpPr>
          <p:nvPr>
            <p:ph type="sldNum" sz="quarter" idx="5"/>
          </p:nvPr>
        </p:nvSpPr>
        <p:spPr/>
        <p:txBody>
          <a:bodyPr/>
          <a:lstStyle/>
          <a:p>
            <a:fld id="{AB4198F6-3BD3-45C7-8FA6-C18C234E0100}" type="slidenum">
              <a:rPr kumimoji="1" lang="ja-JP" altLang="en-US" smtClean="0"/>
              <a:t>30</a:t>
            </a:fld>
            <a:endParaRPr kumimoji="1" lang="ja-JP" altLang="en-US"/>
          </a:p>
        </p:txBody>
      </p:sp>
    </p:spTree>
    <p:extLst>
      <p:ext uri="{BB962C8B-B14F-4D97-AF65-F5344CB8AC3E}">
        <p14:creationId xmlns:p14="http://schemas.microsoft.com/office/powerpoint/2010/main" val="8319032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以上で発表を終わります。ご清聴ありがとうございました。</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31</a:t>
            </a:fld>
            <a:endParaRPr kumimoji="1" lang="ja-JP" altLang="en-US"/>
          </a:p>
        </p:txBody>
      </p:sp>
    </p:spTree>
    <p:extLst>
      <p:ext uri="{BB962C8B-B14F-4D97-AF65-F5344CB8AC3E}">
        <p14:creationId xmlns:p14="http://schemas.microsoft.com/office/powerpoint/2010/main" val="15807232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DC2EE-5F73-0C12-D542-88DF49C935A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9A9DAC-93A4-19C7-3B04-D54E6A98085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6673662-6234-F805-AB82-E2E85556B7FB}"/>
              </a:ext>
            </a:extLst>
          </p:cNvPr>
          <p:cNvSpPr>
            <a:spLocks noGrp="1"/>
          </p:cNvSpPr>
          <p:nvPr>
            <p:ph type="body" idx="1"/>
          </p:nvPr>
        </p:nvSpPr>
        <p:spPr/>
        <p:txBody>
          <a:bodyPr/>
          <a:lstStyle/>
          <a:p>
            <a:r>
              <a:rPr lang="en-US" altLang="ja-JP" dirty="0"/>
              <a:t>3</a:t>
            </a:r>
            <a:r>
              <a:rPr lang="ja-JP" altLang="en-US" dirty="0"/>
              <a:t>回試行の平均結果を示します。</a:t>
            </a:r>
            <a:r>
              <a:rPr lang="en-US" altLang="ja-JP" dirty="0"/>
              <a:t>〈〉</a:t>
            </a:r>
            <a:r>
              <a:rPr lang="ja-JP" altLang="en-US" dirty="0"/>
              <a:t>の中は標準偏差を表しています。</a:t>
            </a:r>
            <a:endParaRPr lang="en-US" altLang="ja-JP" dirty="0"/>
          </a:p>
          <a:p>
            <a:r>
              <a:rPr lang="ja-JP" altLang="en-US" dirty="0"/>
              <a:t>表より、</a:t>
            </a:r>
            <a:r>
              <a:rPr lang="en-US" altLang="ja-JP" dirty="0"/>
              <a:t>accuracy F</a:t>
            </a:r>
            <a:r>
              <a:rPr lang="ja-JP" altLang="en-US" dirty="0"/>
              <a:t>値において</a:t>
            </a:r>
            <a:endParaRPr lang="en-US" altLang="ja-JP" dirty="0"/>
          </a:p>
          <a:p>
            <a:r>
              <a:rPr lang="ja-JP" altLang="en-US" dirty="0"/>
              <a:t>提案手法</a:t>
            </a:r>
            <a:r>
              <a:rPr lang="en-US" altLang="ja-JP" dirty="0"/>
              <a:t>1</a:t>
            </a:r>
            <a:r>
              <a:rPr lang="ja-JP" altLang="en-US" dirty="0"/>
              <a:t>および提案手法</a:t>
            </a:r>
            <a:r>
              <a:rPr lang="en-US" altLang="ja-JP" dirty="0"/>
              <a:t>2</a:t>
            </a:r>
            <a:r>
              <a:rPr lang="ja-JP" altLang="en-US" dirty="0"/>
              <a:t>においてベースラインを上回り、テキスト分類タスクにおける有効性を示すことが出来ました。</a:t>
            </a:r>
            <a:endParaRPr lang="en-US" altLang="ja-JP" dirty="0"/>
          </a:p>
          <a:p>
            <a:r>
              <a:rPr lang="ja-JP" altLang="en-US" dirty="0"/>
              <a:t>提案手法</a:t>
            </a:r>
            <a:r>
              <a:rPr lang="en-US" altLang="ja-JP" dirty="0"/>
              <a:t>2</a:t>
            </a:r>
            <a:r>
              <a:rPr lang="ja-JP" altLang="en-US" dirty="0"/>
              <a:t>の結果では、</a:t>
            </a:r>
            <a:r>
              <a:rPr lang="en-US" altLang="ja-JP" dirty="0"/>
              <a:t>a=5</a:t>
            </a:r>
            <a:r>
              <a:rPr lang="ja-JP" altLang="en-US" dirty="0"/>
              <a:t>の場合の方が高い分類性能を示しました。</a:t>
            </a:r>
            <a:endParaRPr lang="en-US" altLang="ja-JP" dirty="0"/>
          </a:p>
          <a:p>
            <a:r>
              <a:rPr lang="ja-JP" altLang="en-US" dirty="0"/>
              <a:t>これは重みのノルムが大きくなったことでプラスの重みを付けられたトークンとマイナスの重みを付けられたトークンの</a:t>
            </a:r>
            <a:endParaRPr lang="en-US" altLang="ja-JP" dirty="0"/>
          </a:p>
          <a:p>
            <a:r>
              <a:rPr lang="ja-JP" altLang="en-US" dirty="0"/>
              <a:t>境界がより明確になり学習が容易になったことが原因であると考えられます。</a:t>
            </a:r>
            <a:endParaRPr lang="en-US" altLang="ja-JP" dirty="0"/>
          </a:p>
          <a:p>
            <a:r>
              <a:rPr lang="ja-JP" altLang="en-US" dirty="0"/>
              <a:t>また、提案手法</a:t>
            </a:r>
            <a:r>
              <a:rPr lang="en-US" altLang="ja-JP" dirty="0"/>
              <a:t>2</a:t>
            </a:r>
            <a:r>
              <a:rPr lang="ja-JP" altLang="en-US" dirty="0"/>
              <a:t>の結果は提案手法</a:t>
            </a:r>
            <a:r>
              <a:rPr lang="en-US" altLang="ja-JP" dirty="0"/>
              <a:t>1</a:t>
            </a:r>
            <a:r>
              <a:rPr lang="ja-JP" altLang="en-US" dirty="0"/>
              <a:t>の結果には劣りますが、モデルのパラメータ数は</a:t>
            </a:r>
            <a:endParaRPr lang="en-US" altLang="ja-JP" dirty="0"/>
          </a:p>
          <a:p>
            <a:r>
              <a:rPr lang="ja-JP" altLang="en-US" dirty="0"/>
              <a:t>約</a:t>
            </a:r>
            <a:r>
              <a:rPr lang="en-US" altLang="ja-JP" dirty="0"/>
              <a:t>50%</a:t>
            </a:r>
            <a:r>
              <a:rPr lang="ja-JP" altLang="en-US" dirty="0"/>
              <a:t>であることを踏まえると、分類性能と計算効率のバランスを考えた際に</a:t>
            </a:r>
            <a:endParaRPr lang="en-US" altLang="ja-JP" dirty="0"/>
          </a:p>
          <a:p>
            <a:r>
              <a:rPr lang="ja-JP" altLang="en-US" dirty="0"/>
              <a:t>有効な選択肢であると言えます。</a:t>
            </a:r>
            <a:endParaRPr lang="en-US" altLang="ja-JP" dirty="0"/>
          </a:p>
          <a:p>
            <a:endParaRPr lang="ja-JP" altLang="en-US" dirty="0"/>
          </a:p>
        </p:txBody>
      </p:sp>
      <p:sp>
        <p:nvSpPr>
          <p:cNvPr id="4" name="スライド番号プレースホルダー 3">
            <a:extLst>
              <a:ext uri="{FF2B5EF4-FFF2-40B4-BE49-F238E27FC236}">
                <a16:creationId xmlns:a16="http://schemas.microsoft.com/office/drawing/2014/main" id="{9EBC9B80-6D7F-4BE6-DB7A-DA93FE95D38B}"/>
              </a:ext>
            </a:extLst>
          </p:cNvPr>
          <p:cNvSpPr>
            <a:spLocks noGrp="1"/>
          </p:cNvSpPr>
          <p:nvPr>
            <p:ph type="sldNum" sz="quarter" idx="5"/>
          </p:nvPr>
        </p:nvSpPr>
        <p:spPr/>
        <p:txBody>
          <a:bodyPr/>
          <a:lstStyle/>
          <a:p>
            <a:fld id="{AB4198F6-3BD3-45C7-8FA6-C18C234E0100}" type="slidenum">
              <a:rPr kumimoji="1" lang="ja-JP" altLang="en-US" smtClean="0"/>
              <a:t>34</a:t>
            </a:fld>
            <a:endParaRPr kumimoji="1" lang="ja-JP" altLang="en-US"/>
          </a:p>
        </p:txBody>
      </p:sp>
    </p:spTree>
    <p:extLst>
      <p:ext uri="{BB962C8B-B14F-4D97-AF65-F5344CB8AC3E}">
        <p14:creationId xmlns:p14="http://schemas.microsoft.com/office/powerpoint/2010/main" val="11685873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8D065-4132-BF21-AD5E-C56B4424C91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810E3D3-26D1-03B1-49B5-442F204C237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D11936F-1D44-B8EB-7094-09EC3FADA898}"/>
              </a:ext>
            </a:extLst>
          </p:cNvPr>
          <p:cNvSpPr>
            <a:spLocks noGrp="1"/>
          </p:cNvSpPr>
          <p:nvPr>
            <p:ph type="body" idx="1"/>
          </p:nvPr>
        </p:nvSpPr>
        <p:spPr/>
        <p:txBody>
          <a:bodyPr/>
          <a:lstStyle/>
          <a:p>
            <a:r>
              <a:rPr lang="en-US" altLang="ja-JP" dirty="0"/>
              <a:t>3</a:t>
            </a:r>
            <a:r>
              <a:rPr lang="ja-JP" altLang="en-US" dirty="0"/>
              <a:t>回試行の平均結果を示します。</a:t>
            </a:r>
            <a:r>
              <a:rPr lang="en-US" altLang="ja-JP" dirty="0"/>
              <a:t>〈〉</a:t>
            </a:r>
            <a:r>
              <a:rPr lang="ja-JP" altLang="en-US" dirty="0"/>
              <a:t>の中は標準偏差を表しています。</a:t>
            </a:r>
            <a:endParaRPr lang="en-US" altLang="ja-JP" dirty="0"/>
          </a:p>
          <a:p>
            <a:r>
              <a:rPr lang="ja-JP" altLang="en-US" dirty="0"/>
              <a:t>表より、</a:t>
            </a:r>
            <a:r>
              <a:rPr lang="en-US" altLang="ja-JP" dirty="0"/>
              <a:t>accuracy F</a:t>
            </a:r>
            <a:r>
              <a:rPr lang="ja-JP" altLang="en-US" dirty="0"/>
              <a:t>値において</a:t>
            </a:r>
            <a:endParaRPr lang="en-US" altLang="ja-JP" dirty="0"/>
          </a:p>
          <a:p>
            <a:r>
              <a:rPr lang="ja-JP" altLang="en-US" dirty="0"/>
              <a:t>提案手法</a:t>
            </a:r>
            <a:r>
              <a:rPr lang="en-US" altLang="ja-JP" dirty="0"/>
              <a:t>1</a:t>
            </a:r>
            <a:r>
              <a:rPr lang="ja-JP" altLang="en-US" dirty="0"/>
              <a:t>および提案手法</a:t>
            </a:r>
            <a:r>
              <a:rPr lang="en-US" altLang="ja-JP" dirty="0"/>
              <a:t>2</a:t>
            </a:r>
            <a:r>
              <a:rPr lang="ja-JP" altLang="en-US" dirty="0"/>
              <a:t>においてベースラインを上回り、テキスト分類タスクにおける有効性を示すことが出来ました。</a:t>
            </a:r>
            <a:endParaRPr lang="en-US" altLang="ja-JP" dirty="0"/>
          </a:p>
          <a:p>
            <a:r>
              <a:rPr lang="ja-JP" altLang="en-US" dirty="0"/>
              <a:t>提案手法</a:t>
            </a:r>
            <a:r>
              <a:rPr lang="en-US" altLang="ja-JP" dirty="0"/>
              <a:t>2</a:t>
            </a:r>
            <a:r>
              <a:rPr lang="ja-JP" altLang="en-US" dirty="0"/>
              <a:t>の結果では、</a:t>
            </a:r>
            <a:r>
              <a:rPr lang="en-US" altLang="ja-JP" dirty="0"/>
              <a:t>a=5</a:t>
            </a:r>
            <a:r>
              <a:rPr lang="ja-JP" altLang="en-US" dirty="0"/>
              <a:t>の場合の方が高い分類性能を示しました。</a:t>
            </a:r>
            <a:endParaRPr lang="en-US" altLang="ja-JP" dirty="0"/>
          </a:p>
          <a:p>
            <a:r>
              <a:rPr lang="ja-JP" altLang="en-US" dirty="0"/>
              <a:t>これは重みのノルムが大きくなったことでプラスの重みを付けられたトークンとマイナスの重みを付けられたトークンの</a:t>
            </a:r>
            <a:endParaRPr lang="en-US" altLang="ja-JP" dirty="0"/>
          </a:p>
          <a:p>
            <a:r>
              <a:rPr lang="ja-JP" altLang="en-US" dirty="0"/>
              <a:t>境界がより明確になり学習が容易になったことが原因であると考えられます。</a:t>
            </a:r>
            <a:endParaRPr lang="en-US" altLang="ja-JP" dirty="0"/>
          </a:p>
          <a:p>
            <a:r>
              <a:rPr lang="ja-JP" altLang="en-US" dirty="0"/>
              <a:t>また、提案手法</a:t>
            </a:r>
            <a:r>
              <a:rPr lang="en-US" altLang="ja-JP" dirty="0"/>
              <a:t>2</a:t>
            </a:r>
            <a:r>
              <a:rPr lang="ja-JP" altLang="en-US" dirty="0"/>
              <a:t>の結果は提案手法</a:t>
            </a:r>
            <a:r>
              <a:rPr lang="en-US" altLang="ja-JP" dirty="0"/>
              <a:t>1</a:t>
            </a:r>
            <a:r>
              <a:rPr lang="ja-JP" altLang="en-US" dirty="0"/>
              <a:t>の結果には劣りますが、モデルのパラメータ数は</a:t>
            </a:r>
            <a:endParaRPr lang="en-US" altLang="ja-JP" dirty="0"/>
          </a:p>
          <a:p>
            <a:r>
              <a:rPr lang="ja-JP" altLang="en-US" dirty="0"/>
              <a:t>約</a:t>
            </a:r>
            <a:r>
              <a:rPr lang="en-US" altLang="ja-JP" dirty="0"/>
              <a:t>50%</a:t>
            </a:r>
            <a:r>
              <a:rPr lang="ja-JP" altLang="en-US" dirty="0"/>
              <a:t>であることを踏まえると、分類性能と計算効率のバランスを考えた際に</a:t>
            </a:r>
            <a:endParaRPr lang="en-US" altLang="ja-JP" dirty="0"/>
          </a:p>
          <a:p>
            <a:r>
              <a:rPr lang="ja-JP" altLang="en-US" dirty="0"/>
              <a:t>有効な選択肢であると言えます。</a:t>
            </a:r>
            <a:endParaRPr lang="en-US" altLang="ja-JP" dirty="0"/>
          </a:p>
          <a:p>
            <a:endParaRPr lang="ja-JP" altLang="en-US" dirty="0"/>
          </a:p>
        </p:txBody>
      </p:sp>
      <p:sp>
        <p:nvSpPr>
          <p:cNvPr id="4" name="スライド番号プレースホルダー 3">
            <a:extLst>
              <a:ext uri="{FF2B5EF4-FFF2-40B4-BE49-F238E27FC236}">
                <a16:creationId xmlns:a16="http://schemas.microsoft.com/office/drawing/2014/main" id="{732F81F4-EA56-3C2A-4CDA-FEC3DAE6766D}"/>
              </a:ext>
            </a:extLst>
          </p:cNvPr>
          <p:cNvSpPr>
            <a:spLocks noGrp="1"/>
          </p:cNvSpPr>
          <p:nvPr>
            <p:ph type="sldNum" sz="quarter" idx="5"/>
          </p:nvPr>
        </p:nvSpPr>
        <p:spPr/>
        <p:txBody>
          <a:bodyPr/>
          <a:lstStyle/>
          <a:p>
            <a:fld id="{AB4198F6-3BD3-45C7-8FA6-C18C234E0100}" type="slidenum">
              <a:rPr kumimoji="1" lang="ja-JP" altLang="en-US" smtClean="0"/>
              <a:t>35</a:t>
            </a:fld>
            <a:endParaRPr kumimoji="1" lang="ja-JP" altLang="en-US"/>
          </a:p>
        </p:txBody>
      </p:sp>
    </p:spTree>
    <p:extLst>
      <p:ext uri="{BB962C8B-B14F-4D97-AF65-F5344CB8AC3E}">
        <p14:creationId xmlns:p14="http://schemas.microsoft.com/office/powerpoint/2010/main" val="7513077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D1078-42E9-C632-9DAC-77A230349C1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48DC76A-EBF8-BD4E-056C-895D4745BE0D}"/>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A102FAEC-C205-F33A-41E5-92054AF07D04}"/>
                  </a:ext>
                </a:extLst>
              </p:cNvPr>
              <p:cNvSpPr>
                <a:spLocks noGrp="1"/>
              </p:cNvSpPr>
              <p:nvPr>
                <p:ph type="body" idx="1"/>
              </p:nvPr>
            </p:nvSpPr>
            <p:spPr/>
            <p:txBody>
              <a:bodyPr/>
              <a:lstStyle/>
              <a:p>
                <a:r>
                  <a:rPr lang="en-US" altLang="ja-JP" dirty="0"/>
                  <a:t>3</a:t>
                </a:r>
                <a:r>
                  <a:rPr lang="ja-JP" altLang="en-US" dirty="0"/>
                  <a:t>回試行の平均結果を示します。</a:t>
                </a:r>
                <a:r>
                  <a:rPr lang="en-US" altLang="ja-JP" dirty="0"/>
                  <a:t>〈〉</a:t>
                </a:r>
                <a:r>
                  <a:rPr lang="ja-JP" altLang="en-US" dirty="0"/>
                  <a:t>の中は標準偏差を表しています。</a:t>
                </a:r>
                <a:endParaRPr lang="en-US" altLang="ja-JP" dirty="0"/>
              </a:p>
              <a:p>
                <a:r>
                  <a:rPr lang="ja-JP" altLang="en-US" dirty="0"/>
                  <a:t>表より、</a:t>
                </a:r>
                <a:r>
                  <a:rPr lang="en-US" altLang="ja-JP" dirty="0"/>
                  <a:t>accuracy F</a:t>
                </a:r>
                <a:r>
                  <a:rPr lang="ja-JP" altLang="en-US" dirty="0"/>
                  <a:t>値において</a:t>
                </a:r>
                <a:endParaRPr lang="en-US" altLang="ja-JP" dirty="0"/>
              </a:p>
              <a:p>
                <a:r>
                  <a:rPr lang="ja-JP" altLang="en-US" dirty="0"/>
                  <a:t>提案手法</a:t>
                </a:r>
                <a:r>
                  <a:rPr lang="en-US" altLang="ja-JP" dirty="0"/>
                  <a:t>1</a:t>
                </a:r>
                <a:r>
                  <a:rPr lang="ja-JP" altLang="en-US" dirty="0"/>
                  <a:t>および提案手法</a:t>
                </a:r>
                <a:r>
                  <a:rPr lang="en-US" altLang="ja-JP" dirty="0"/>
                  <a:t>2</a:t>
                </a:r>
                <a:r>
                  <a:rPr lang="ja-JP" altLang="en-US" dirty="0"/>
                  <a:t>においてベースラインを上回り、テキスト分類タスクにおける有効性を示すことが出来ました。</a:t>
                </a:r>
                <a:endParaRPr lang="en-US" altLang="ja-JP" dirty="0"/>
              </a:p>
              <a:p>
                <a:r>
                  <a:rPr lang="ja-JP" altLang="en-US" dirty="0"/>
                  <a:t>提案手法</a:t>
                </a:r>
                <a:r>
                  <a:rPr lang="en-US" altLang="ja-JP" dirty="0"/>
                  <a:t>2</a:t>
                </a:r>
                <a:r>
                  <a:rPr lang="ja-JP" altLang="en-US" dirty="0"/>
                  <a:t>の結果では、</a:t>
                </a:r>
                <a:r>
                  <a:rPr lang="en-US" altLang="ja-JP" dirty="0"/>
                  <a:t>a=5</a:t>
                </a:r>
                <a:r>
                  <a:rPr lang="ja-JP" altLang="en-US" dirty="0"/>
                  <a:t>の場合の方が高い分類性能を示しました。</a:t>
                </a:r>
                <a:endParaRPr lang="en-US" altLang="ja-JP" dirty="0"/>
              </a:p>
              <a:p>
                <a:r>
                  <a:rPr lang="ja-JP" altLang="en-US" dirty="0"/>
                  <a:t>これは重みのノルムが大きくなったことでプラスの重みを付けられたトークンとマイナスの重みを付けられたトークンの</a:t>
                </a:r>
                <a:endParaRPr lang="en-US" altLang="ja-JP" dirty="0"/>
              </a:p>
              <a:p>
                <a:r>
                  <a:rPr lang="ja-JP" altLang="en-US" dirty="0"/>
                  <a:t>境界がより明確になり学習が容易になったことが原因であると考えられます。</a:t>
                </a:r>
                <a:endParaRPr lang="en-US" altLang="ja-JP" dirty="0"/>
              </a:p>
              <a:p>
                <a:r>
                  <a:rPr lang="ja-JP" altLang="en-US" dirty="0"/>
                  <a:t>また、提案手法</a:t>
                </a:r>
                <a:r>
                  <a:rPr lang="en-US" altLang="ja-JP" dirty="0"/>
                  <a:t>2</a:t>
                </a:r>
                <a:r>
                  <a:rPr lang="ja-JP" altLang="en-US" dirty="0"/>
                  <a:t>の結果は提案手法</a:t>
                </a:r>
                <a:r>
                  <a:rPr lang="en-US" altLang="ja-JP" dirty="0"/>
                  <a:t>1</a:t>
                </a:r>
                <a:r>
                  <a:rPr lang="ja-JP" altLang="en-US" dirty="0"/>
                  <a:t>の結果には劣りますが、モデルのパラメータ数は</a:t>
                </a:r>
                <a:endParaRPr lang="en-US" altLang="ja-JP" dirty="0"/>
              </a:p>
              <a:p>
                <a:r>
                  <a:rPr lang="ja-JP" altLang="en-US" dirty="0"/>
                  <a:t>約</a:t>
                </a:r>
                <a:r>
                  <a:rPr lang="en-US" altLang="ja-JP" dirty="0"/>
                  <a:t>50%</a:t>
                </a:r>
                <a:r>
                  <a:rPr lang="ja-JP" altLang="en-US" dirty="0"/>
                  <a:t>であることを踏まえると、分類性能と計算効率のバランスを考えた際に</a:t>
                </a:r>
                <a:endParaRPr lang="en-US" altLang="ja-JP" dirty="0"/>
              </a:p>
              <a:p>
                <a:r>
                  <a:rPr lang="ja-JP" altLang="en-US" dirty="0"/>
                  <a:t>有効な選択肢であると言えます。</a:t>
                </a:r>
                <a:endParaRPr lang="en-US" altLang="ja-JP" dirty="0"/>
              </a:p>
              <a:p>
                <a:endParaRPr lang="ja-JP" altLang="en-US" dirty="0"/>
              </a:p>
            </p:txBody>
          </p:sp>
        </mc:Choice>
        <mc:Fallback xmlns="">
          <p:sp>
            <p:nvSpPr>
              <p:cNvPr id="3" name="ノート プレースホルダー 2">
                <a:extLst>
                  <a:ext uri="{FF2B5EF4-FFF2-40B4-BE49-F238E27FC236}">
                    <a16:creationId xmlns:a16="http://schemas.microsoft.com/office/drawing/2014/main" id="{CB516FB3-07CB-49FF-2880-A96A7FF5A735}"/>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63AA4158-D47C-189C-68D9-04832596DCED}"/>
              </a:ext>
            </a:extLst>
          </p:cNvPr>
          <p:cNvSpPr>
            <a:spLocks noGrp="1"/>
          </p:cNvSpPr>
          <p:nvPr>
            <p:ph type="sldNum" sz="quarter" idx="5"/>
          </p:nvPr>
        </p:nvSpPr>
        <p:spPr/>
        <p:txBody>
          <a:bodyPr/>
          <a:lstStyle/>
          <a:p>
            <a:fld id="{AB4198F6-3BD3-45C7-8FA6-C18C234E0100}" type="slidenum">
              <a:rPr kumimoji="1" lang="ja-JP" altLang="en-US" smtClean="0"/>
              <a:t>36</a:t>
            </a:fld>
            <a:endParaRPr kumimoji="1" lang="ja-JP" altLang="en-US"/>
          </a:p>
        </p:txBody>
      </p:sp>
    </p:spTree>
    <p:extLst>
      <p:ext uri="{BB962C8B-B14F-4D97-AF65-F5344CB8AC3E}">
        <p14:creationId xmlns:p14="http://schemas.microsoft.com/office/powerpoint/2010/main" val="39674561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37</a:t>
            </a:fld>
            <a:endParaRPr kumimoji="1" lang="ja-JP" altLang="en-US"/>
          </a:p>
        </p:txBody>
      </p:sp>
    </p:spTree>
    <p:extLst>
      <p:ext uri="{BB962C8B-B14F-4D97-AF65-F5344CB8AC3E}">
        <p14:creationId xmlns:p14="http://schemas.microsoft.com/office/powerpoint/2010/main" val="27194623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E60EC-FCAE-BF29-1ABD-D88FDC8F2D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E962147-F509-83FA-9654-C6FE2F61AF0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974A6A-38D5-9BEC-ED63-2A1101BA61E9}"/>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618A113B-94A8-F625-331C-98C993B709C8}"/>
              </a:ext>
            </a:extLst>
          </p:cNvPr>
          <p:cNvSpPr>
            <a:spLocks noGrp="1"/>
          </p:cNvSpPr>
          <p:nvPr>
            <p:ph type="sldNum" sz="quarter" idx="5"/>
          </p:nvPr>
        </p:nvSpPr>
        <p:spPr/>
        <p:txBody>
          <a:bodyPr/>
          <a:lstStyle/>
          <a:p>
            <a:fld id="{AB4198F6-3BD3-45C7-8FA6-C18C234E0100}" type="slidenum">
              <a:rPr kumimoji="1" lang="ja-JP" altLang="en-US" smtClean="0"/>
              <a:t>38</a:t>
            </a:fld>
            <a:endParaRPr kumimoji="1" lang="ja-JP" altLang="en-US"/>
          </a:p>
        </p:txBody>
      </p:sp>
    </p:spTree>
    <p:extLst>
      <p:ext uri="{BB962C8B-B14F-4D97-AF65-F5344CB8AC3E}">
        <p14:creationId xmlns:p14="http://schemas.microsoft.com/office/powerpoint/2010/main" val="14269379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A65FD-FE04-5B17-143F-64893CECBAB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2E9CB35-5529-2412-4BB2-DE7DF778797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58C60CC-22CF-7551-4F0C-8AFE29EA8521}"/>
              </a:ext>
            </a:extLst>
          </p:cNvPr>
          <p:cNvSpPr>
            <a:spLocks noGrp="1"/>
          </p:cNvSpPr>
          <p:nvPr>
            <p:ph type="body" idx="1"/>
          </p:nvPr>
        </p:nvSpPr>
        <p:spPr/>
        <p:txBody>
          <a:bodyPr/>
          <a:lstStyle/>
          <a:p>
            <a:r>
              <a:rPr lang="en-US" altLang="ja-JP" dirty="0"/>
              <a:t>Livedoor Homme =&gt; </a:t>
            </a:r>
            <a:r>
              <a:rPr lang="en-US" altLang="ja-JP" b="0" i="0" dirty="0">
                <a:solidFill>
                  <a:srgbClr val="333333"/>
                </a:solidFill>
                <a:effectLst/>
                <a:latin typeface="Helvetica Neue"/>
              </a:rPr>
              <a:t>30</a:t>
            </a:r>
            <a:r>
              <a:rPr lang="ja-JP" altLang="en-US" b="0" i="0" dirty="0">
                <a:solidFill>
                  <a:srgbClr val="333333"/>
                </a:solidFill>
                <a:effectLst/>
                <a:latin typeface="Helvetica Neue"/>
              </a:rPr>
              <a:t>歳以上の働く男性向け、マンション、デジタル用品、車、スポーツなどのニュース記事をピックアップして提供するほか、エンタテインメントや独自取材によるインタビューなども展開する。</a:t>
            </a:r>
            <a:endParaRPr kumimoji="1" lang="en-US" altLang="ja-JP" sz="1200" dirty="0"/>
          </a:p>
          <a:p>
            <a:endParaRPr lang="ja-JP" altLang="en-US" dirty="0"/>
          </a:p>
        </p:txBody>
      </p:sp>
      <p:sp>
        <p:nvSpPr>
          <p:cNvPr id="4" name="スライド番号プレースホルダー 3">
            <a:extLst>
              <a:ext uri="{FF2B5EF4-FFF2-40B4-BE49-F238E27FC236}">
                <a16:creationId xmlns:a16="http://schemas.microsoft.com/office/drawing/2014/main" id="{965A6808-E536-5478-E6A7-C0638949794A}"/>
              </a:ext>
            </a:extLst>
          </p:cNvPr>
          <p:cNvSpPr>
            <a:spLocks noGrp="1"/>
          </p:cNvSpPr>
          <p:nvPr>
            <p:ph type="sldNum" sz="quarter" idx="5"/>
          </p:nvPr>
        </p:nvSpPr>
        <p:spPr/>
        <p:txBody>
          <a:bodyPr/>
          <a:lstStyle/>
          <a:p>
            <a:fld id="{AB4198F6-3BD3-45C7-8FA6-C18C234E0100}" type="slidenum">
              <a:rPr kumimoji="1" lang="ja-JP" altLang="en-US" smtClean="0"/>
              <a:t>39</a:t>
            </a:fld>
            <a:endParaRPr kumimoji="1" lang="ja-JP" altLang="en-US"/>
          </a:p>
        </p:txBody>
      </p:sp>
    </p:spTree>
    <p:extLst>
      <p:ext uri="{BB962C8B-B14F-4D97-AF65-F5344CB8AC3E}">
        <p14:creationId xmlns:p14="http://schemas.microsoft.com/office/powerpoint/2010/main" val="25861694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BFBEE-4040-CAEE-0063-24E95737C03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420B591-A834-657B-082A-2641C484478B}"/>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8DAFD674-31CF-3FE9-1A20-2491FEBFE098}"/>
                  </a:ext>
                </a:extLst>
              </p:cNvPr>
              <p:cNvSpPr>
                <a:spLocks noGrp="1"/>
              </p:cNvSpPr>
              <p:nvPr>
                <p:ph type="body" idx="1"/>
              </p:nvPr>
            </p:nvSpPr>
            <p:spPr/>
            <p:txBody>
              <a:bodyPr/>
              <a:lstStyle/>
              <a:p>
                <a:endParaRPr lang="ja-JP" altLang="en-US" dirty="0"/>
              </a:p>
            </p:txBody>
          </p:sp>
        </mc:Choice>
        <mc:Fallback xmlns="">
          <p:sp>
            <p:nvSpPr>
              <p:cNvPr id="3" name="ノート プレースホルダー 2">
                <a:extLst>
                  <a:ext uri="{FF2B5EF4-FFF2-40B4-BE49-F238E27FC236}">
                    <a16:creationId xmlns:a16="http://schemas.microsoft.com/office/drawing/2014/main" id="{8DAFD674-31CF-3FE9-1A20-2491FEBFE098}"/>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67DB26CF-55C7-FB27-AD2E-24F2B1412189}"/>
              </a:ext>
            </a:extLst>
          </p:cNvPr>
          <p:cNvSpPr>
            <a:spLocks noGrp="1"/>
          </p:cNvSpPr>
          <p:nvPr>
            <p:ph type="sldNum" sz="quarter" idx="5"/>
          </p:nvPr>
        </p:nvSpPr>
        <p:spPr/>
        <p:txBody>
          <a:bodyPr/>
          <a:lstStyle/>
          <a:p>
            <a:fld id="{AB4198F6-3BD3-45C7-8FA6-C18C234E0100}" type="slidenum">
              <a:rPr kumimoji="1" lang="ja-JP" altLang="en-US" smtClean="0"/>
              <a:t>40</a:t>
            </a:fld>
            <a:endParaRPr kumimoji="1" lang="ja-JP" altLang="en-US"/>
          </a:p>
        </p:txBody>
      </p:sp>
    </p:spTree>
    <p:extLst>
      <p:ext uri="{BB962C8B-B14F-4D97-AF65-F5344CB8AC3E}">
        <p14:creationId xmlns:p14="http://schemas.microsoft.com/office/powerpoint/2010/main" val="25413394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C97C2-AD04-AF12-F724-0879AAB0639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834979A-8938-88BE-B71B-07C9F2D5140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34CA3C2-C385-824C-E5C1-8D9C6C004256}"/>
              </a:ext>
            </a:extLst>
          </p:cNvPr>
          <p:cNvSpPr>
            <a:spLocks noGrp="1"/>
          </p:cNvSpPr>
          <p:nvPr>
            <p:ph type="body" idx="1"/>
          </p:nvPr>
        </p:nvSpPr>
        <p:spPr/>
        <p:txBody>
          <a:bodyPr/>
          <a:lstStyle/>
          <a:p>
            <a:r>
              <a:rPr lang="ja-JP" altLang="en-US" dirty="0"/>
              <a:t>実際に、従来手法では間違って </a:t>
            </a:r>
            <a:r>
              <a:rPr lang="en-US" altLang="ja-JP" dirty="0"/>
              <a:t>Peachy </a:t>
            </a:r>
            <a:r>
              <a:rPr lang="ja-JP" altLang="en-US" dirty="0"/>
              <a:t>と判断され、提案手法でのみ </a:t>
            </a:r>
            <a:r>
              <a:rPr lang="en-US" altLang="ja-JP" dirty="0"/>
              <a:t>MOVIE ENTER </a:t>
            </a:r>
            <a:r>
              <a:rPr lang="ja-JP" altLang="en-US" dirty="0"/>
              <a:t>だと正解したデータの例を示します。</a:t>
            </a:r>
            <a:endParaRPr lang="en-US" altLang="ja-JP" dirty="0"/>
          </a:p>
          <a:p>
            <a:r>
              <a:rPr lang="en-US" altLang="ja-JP" dirty="0"/>
              <a:t>Peachy</a:t>
            </a:r>
            <a:r>
              <a:rPr lang="ja-JP" altLang="en-US" dirty="0"/>
              <a:t>カテゴリは若い女性を対象とした、ライススタイルやファッション、モデルや芸能人の記事カテゴリです。</a:t>
            </a:r>
            <a:endParaRPr lang="en-US" altLang="ja-JP" dirty="0"/>
          </a:p>
          <a:p>
            <a:endParaRPr lang="en-US" altLang="ja-JP" dirty="0"/>
          </a:p>
          <a:p>
            <a:r>
              <a:rPr lang="ja-JP" altLang="en-US" dirty="0"/>
              <a:t>この記事は、あるハリウッド女優のキャリア紹介と共に彼女の出演している映画の試写会を宣伝している</a:t>
            </a:r>
            <a:r>
              <a:rPr lang="en-US" altLang="ja-JP" dirty="0"/>
              <a:t>MOVIE ENTER</a:t>
            </a:r>
            <a:r>
              <a:rPr lang="ja-JP" altLang="en-US" dirty="0"/>
              <a:t>の記事です。</a:t>
            </a:r>
            <a:endParaRPr lang="en-US" altLang="ja-JP" dirty="0"/>
          </a:p>
          <a:p>
            <a:r>
              <a:rPr lang="ja-JP" altLang="en-US" dirty="0"/>
              <a:t>要約文にはこの内容がしっかりとすべて含まれているのに対して、</a:t>
            </a:r>
            <a:endParaRPr lang="en-US" altLang="ja-JP" dirty="0"/>
          </a:p>
          <a:p>
            <a:r>
              <a:rPr lang="ja-JP" altLang="en-US" dirty="0"/>
              <a:t>原文データでは試写会に関する情報が</a:t>
            </a:r>
            <a:r>
              <a:rPr lang="en-US" altLang="ja-JP" dirty="0"/>
              <a:t>BERT</a:t>
            </a:r>
            <a:r>
              <a:rPr lang="ja-JP" altLang="en-US" dirty="0"/>
              <a:t>に入力できる</a:t>
            </a:r>
            <a:r>
              <a:rPr lang="en-US" altLang="ja-JP" dirty="0"/>
              <a:t>512</a:t>
            </a:r>
            <a:r>
              <a:rPr lang="ja-JP" altLang="en-US" dirty="0"/>
              <a:t>トークン目よりも後ろにあるため、抜け落ちており、</a:t>
            </a:r>
            <a:endParaRPr lang="en-US" altLang="ja-JP" dirty="0"/>
          </a:p>
          <a:p>
            <a:r>
              <a:rPr lang="ja-JP" altLang="en-US" dirty="0"/>
              <a:t>入力された原文データの中身だけでは人気のハリウッド女優についてのみ語られているため、推定に失敗したと考えられます。</a:t>
            </a:r>
            <a:endParaRPr lang="en-US" altLang="ja-JP" dirty="0"/>
          </a:p>
        </p:txBody>
      </p:sp>
      <p:sp>
        <p:nvSpPr>
          <p:cNvPr id="4" name="スライド番号プレースホルダー 3">
            <a:extLst>
              <a:ext uri="{FF2B5EF4-FFF2-40B4-BE49-F238E27FC236}">
                <a16:creationId xmlns:a16="http://schemas.microsoft.com/office/drawing/2014/main" id="{73555FD5-0668-2514-EB35-558BBC84A241}"/>
              </a:ext>
            </a:extLst>
          </p:cNvPr>
          <p:cNvSpPr>
            <a:spLocks noGrp="1"/>
          </p:cNvSpPr>
          <p:nvPr>
            <p:ph type="sldNum" sz="quarter" idx="5"/>
          </p:nvPr>
        </p:nvSpPr>
        <p:spPr/>
        <p:txBody>
          <a:bodyPr/>
          <a:lstStyle/>
          <a:p>
            <a:fld id="{AB4198F6-3BD3-45C7-8FA6-C18C234E0100}" type="slidenum">
              <a:rPr kumimoji="1" lang="ja-JP" altLang="en-US" smtClean="0"/>
              <a:t>41</a:t>
            </a:fld>
            <a:endParaRPr kumimoji="1" lang="ja-JP" altLang="en-US"/>
          </a:p>
        </p:txBody>
      </p:sp>
    </p:spTree>
    <p:extLst>
      <p:ext uri="{BB962C8B-B14F-4D97-AF65-F5344CB8AC3E}">
        <p14:creationId xmlns:p14="http://schemas.microsoft.com/office/powerpoint/2010/main" val="1874582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lvl="0" indent="0" algn="l" rtl="0">
              <a:spcBef>
                <a:spcPts val="0"/>
              </a:spcBef>
              <a:spcAft>
                <a:spcPts val="0"/>
              </a:spcAft>
              <a:buNone/>
            </a:pPr>
            <a:r>
              <a:rPr lang="ja-JP" altLang="en-US" dirty="0"/>
              <a:t>近年、</a:t>
            </a:r>
            <a:r>
              <a:rPr lang="ja-JP" altLang="en-US" sz="1200" b="1" dirty="0">
                <a:latin typeface="+mn-ea"/>
                <a:ea typeface="+mn-ea"/>
              </a:rPr>
              <a:t>大規模言語モデル </a:t>
            </a:r>
            <a:r>
              <a:rPr lang="en-US" altLang="ja-JP" sz="1200" dirty="0">
                <a:latin typeface="+mn-ea"/>
                <a:ea typeface="+mn-ea"/>
              </a:rPr>
              <a:t>(LLM) </a:t>
            </a:r>
            <a:r>
              <a:rPr lang="ja-JP" altLang="en-US" sz="1200" dirty="0">
                <a:latin typeface="+mn-ea"/>
                <a:ea typeface="+mn-ea"/>
              </a:rPr>
              <a:t>の進化に伴って</a:t>
            </a:r>
          </a:p>
          <a:p>
            <a:r>
              <a:rPr lang="ja-JP" altLang="en-US" dirty="0"/>
              <a:t>特に自然言語処理分野においては、</a:t>
            </a:r>
            <a:r>
              <a:rPr lang="en-US" altLang="ja-JP" dirty="0"/>
              <a:t>Transformer</a:t>
            </a:r>
            <a:r>
              <a:rPr lang="ja-JP" altLang="en-US" dirty="0"/>
              <a:t>構造を基盤とした</a:t>
            </a:r>
            <a:endParaRPr lang="en-US" altLang="ja-JP" dirty="0"/>
          </a:p>
          <a:p>
            <a:r>
              <a:rPr lang="en-US" altLang="ja-JP" dirty="0"/>
              <a:t>BERT</a:t>
            </a:r>
            <a:r>
              <a:rPr lang="ja-JP" altLang="en-US" dirty="0"/>
              <a:t>や</a:t>
            </a:r>
            <a:r>
              <a:rPr lang="en-US" altLang="ja-JP" dirty="0"/>
              <a:t>GPT</a:t>
            </a:r>
            <a:r>
              <a:rPr lang="en-US" altLang="ja-JP" sz="1200" dirty="0">
                <a:latin typeface="+mn-ea"/>
                <a:ea typeface="+mn-ea"/>
              </a:rPr>
              <a:t>(Generative Pre-trained Transformer)</a:t>
            </a:r>
            <a:r>
              <a:rPr lang="ja-JP" altLang="en-US" dirty="0"/>
              <a:t>などの</a:t>
            </a:r>
            <a:r>
              <a:rPr lang="en-US" altLang="ja-JP" dirty="0"/>
              <a:t>LLM</a:t>
            </a:r>
            <a:r>
              <a:rPr lang="ja-JP" altLang="en-US" dirty="0"/>
              <a:t>を活用したシステムに注目が集まっています。</a:t>
            </a:r>
            <a:endParaRPr lang="en-US" altLang="ja-JP" dirty="0"/>
          </a:p>
          <a:p>
            <a:endParaRPr lang="ja-JP" altLang="en-US" dirty="0"/>
          </a:p>
          <a:p>
            <a:r>
              <a:rPr lang="ja-JP" altLang="en-US" dirty="0"/>
              <a:t>そのため、より高性能なモデルを構築するには、</a:t>
            </a:r>
            <a:endParaRPr lang="en-US" altLang="ja-JP" dirty="0"/>
          </a:p>
          <a:p>
            <a:pPr marL="0" lvl="0" indent="0" algn="l" rtl="0">
              <a:spcBef>
                <a:spcPts val="0"/>
              </a:spcBef>
              <a:spcAft>
                <a:spcPts val="0"/>
              </a:spcAft>
              <a:buNone/>
            </a:pPr>
            <a:r>
              <a:rPr lang="ja-JP" altLang="en-US" sz="1200" dirty="0">
                <a:latin typeface="+mn-ea"/>
                <a:ea typeface="+mn-ea"/>
              </a:rPr>
              <a:t>文章全体の</a:t>
            </a:r>
            <a:r>
              <a:rPr lang="ja-JP" altLang="en-US" sz="1200" b="1" u="sng" dirty="0">
                <a:solidFill>
                  <a:schemeClr val="tx1">
                    <a:lumMod val="95000"/>
                  </a:schemeClr>
                </a:solidFill>
                <a:latin typeface="+mn-ea"/>
                <a:ea typeface="+mn-ea"/>
              </a:rPr>
              <a:t>適切な分散表現</a:t>
            </a:r>
            <a:r>
              <a:rPr lang="ja-JP" altLang="en-US" sz="1200" dirty="0">
                <a:latin typeface="+mn-ea"/>
                <a:ea typeface="+mn-ea"/>
              </a:rPr>
              <a:t>を獲得し</a:t>
            </a:r>
            <a:endParaRPr lang="en-US" altLang="ja-JP" sz="1200" dirty="0">
              <a:latin typeface="+mn-ea"/>
              <a:ea typeface="+mn-ea"/>
            </a:endParaRPr>
          </a:p>
          <a:p>
            <a:r>
              <a:rPr lang="ja-JP" altLang="en-US" dirty="0"/>
              <a:t>それを</a:t>
            </a:r>
            <a:r>
              <a:rPr lang="ja-JP" altLang="en-US" sz="1200" b="1" u="sng" dirty="0">
                <a:solidFill>
                  <a:schemeClr val="tx1">
                    <a:lumMod val="95000"/>
                  </a:schemeClr>
                </a:solidFill>
                <a:latin typeface="+mn-ea"/>
                <a:ea typeface="+mn-ea"/>
              </a:rPr>
              <a:t>最適に処理する手法の</a:t>
            </a:r>
            <a:r>
              <a:rPr lang="ja-JP" altLang="en-US" sz="1200" b="1" u="sng" dirty="0">
                <a:solidFill>
                  <a:schemeClr val="tx1">
                    <a:lumMod val="95000"/>
                  </a:schemeClr>
                </a:solidFill>
                <a:latin typeface="+mn-ea"/>
              </a:rPr>
              <a:t>選択</a:t>
            </a:r>
            <a:r>
              <a:rPr lang="ja-JP" altLang="en-US" sz="1200" dirty="0">
                <a:latin typeface="+mn-ea"/>
                <a:ea typeface="+mn-ea"/>
              </a:rPr>
              <a:t>が重要になってきます</a:t>
            </a:r>
            <a:endParaRPr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a:t>
            </a:fld>
            <a:endParaRPr kumimoji="1" lang="ja-JP" altLang="en-US"/>
          </a:p>
        </p:txBody>
      </p:sp>
    </p:spTree>
    <p:extLst>
      <p:ext uri="{BB962C8B-B14F-4D97-AF65-F5344CB8AC3E}">
        <p14:creationId xmlns:p14="http://schemas.microsoft.com/office/powerpoint/2010/main" val="24285926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46EDC-4EC0-FB4D-FABA-CAF86FD0141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1230A1B-8552-26B3-8DF1-E7D90BEA351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A982A3E-9611-81BB-CAEA-70D53FA24968}"/>
              </a:ext>
            </a:extLst>
          </p:cNvPr>
          <p:cNvSpPr>
            <a:spLocks noGrp="1"/>
          </p:cNvSpPr>
          <p:nvPr>
            <p:ph type="body" idx="1"/>
          </p:nvPr>
        </p:nvSpPr>
        <p:spPr/>
        <p:txBody>
          <a:bodyPr/>
          <a:lstStyle/>
          <a:p>
            <a:r>
              <a:rPr lang="ja-JP" altLang="en-US" dirty="0"/>
              <a:t>そこで本研究では、大和による手法を基に</a:t>
            </a:r>
            <a:r>
              <a:rPr lang="en-US" altLang="ja-JP" dirty="0"/>
              <a:t>, </a:t>
            </a:r>
          </a:p>
          <a:p>
            <a:r>
              <a:rPr lang="en-US" altLang="ja-JP" dirty="0"/>
              <a:t>LLM API </a:t>
            </a:r>
            <a:r>
              <a:rPr lang="ja-JP" altLang="en-US" dirty="0"/>
              <a:t>を用いて元の文章から生成した要約文の分散表現を組み込んだ新たなプーリング手法を検討し</a:t>
            </a:r>
            <a:r>
              <a:rPr lang="en-US" altLang="ja-JP" dirty="0"/>
              <a:t>, </a:t>
            </a:r>
          </a:p>
          <a:p>
            <a:r>
              <a:rPr lang="ja-JP" altLang="en-US" b="1" dirty="0"/>
              <a:t>テキスト分類タスクにおける分類性能の向上を研究の目的とします</a:t>
            </a:r>
            <a:r>
              <a:rPr lang="en-US" altLang="ja-JP" b="1" dirty="0"/>
              <a:t>.</a:t>
            </a:r>
          </a:p>
        </p:txBody>
      </p:sp>
      <p:sp>
        <p:nvSpPr>
          <p:cNvPr id="4" name="スライド番号プレースホルダー 3">
            <a:extLst>
              <a:ext uri="{FF2B5EF4-FFF2-40B4-BE49-F238E27FC236}">
                <a16:creationId xmlns:a16="http://schemas.microsoft.com/office/drawing/2014/main" id="{14262D28-903E-92B7-2E63-E2026CA1D1B2}"/>
              </a:ext>
            </a:extLst>
          </p:cNvPr>
          <p:cNvSpPr>
            <a:spLocks noGrp="1"/>
          </p:cNvSpPr>
          <p:nvPr>
            <p:ph type="sldNum" sz="quarter" idx="5"/>
          </p:nvPr>
        </p:nvSpPr>
        <p:spPr/>
        <p:txBody>
          <a:bodyPr/>
          <a:lstStyle/>
          <a:p>
            <a:fld id="{AB4198F6-3BD3-45C7-8FA6-C18C234E0100}" type="slidenum">
              <a:rPr kumimoji="1" lang="ja-JP" altLang="en-US" smtClean="0"/>
              <a:t>42</a:t>
            </a:fld>
            <a:endParaRPr kumimoji="1" lang="ja-JP" altLang="en-US"/>
          </a:p>
        </p:txBody>
      </p:sp>
    </p:spTree>
    <p:extLst>
      <p:ext uri="{BB962C8B-B14F-4D97-AF65-F5344CB8AC3E}">
        <p14:creationId xmlns:p14="http://schemas.microsoft.com/office/powerpoint/2010/main" val="29353662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80FCB-3673-FB29-83A0-70F8AEB3E77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CAA6B7B-8C14-53F9-309B-F521EEF8DF0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8C653A2-059A-AF32-9B3D-F46B1DFE1F11}"/>
              </a:ext>
            </a:extLst>
          </p:cNvPr>
          <p:cNvSpPr>
            <a:spLocks noGrp="1"/>
          </p:cNvSpPr>
          <p:nvPr>
            <p:ph type="body" idx="1"/>
          </p:nvPr>
        </p:nvSpPr>
        <p:spPr/>
        <p:txBody>
          <a:bodyPr/>
          <a:lstStyle/>
          <a:p>
            <a:r>
              <a:rPr lang="ja-JP" altLang="en-US" dirty="0"/>
              <a:t>要約文の生成例を</a:t>
            </a:r>
            <a:r>
              <a:rPr lang="en-US" altLang="ja-JP" dirty="0"/>
              <a:t>2</a:t>
            </a:r>
            <a:r>
              <a:rPr lang="ja-JP" altLang="en-US" dirty="0"/>
              <a:t>例ほど示します。</a:t>
            </a:r>
            <a:endParaRPr lang="en-US" altLang="ja-JP" dirty="0"/>
          </a:p>
          <a:p>
            <a:endParaRPr lang="en-US" altLang="ja-JP" dirty="0"/>
          </a:p>
          <a:p>
            <a:r>
              <a:rPr lang="ja-JP" altLang="en-US" dirty="0"/>
              <a:t>まずは、カテゴリラベルが独女通信の</a:t>
            </a:r>
            <a:r>
              <a:rPr lang="en-US" altLang="ja-JP" dirty="0"/>
              <a:t>1</a:t>
            </a:r>
            <a:r>
              <a:rPr lang="ja-JP" altLang="en-US" dirty="0"/>
              <a:t>例です。</a:t>
            </a:r>
            <a:endParaRPr lang="en-US" altLang="ja-JP" dirty="0"/>
          </a:p>
          <a:p>
            <a:endParaRPr lang="en-US" altLang="ja-JP" dirty="0"/>
          </a:p>
          <a:p>
            <a:r>
              <a:rPr lang="ja-JP" altLang="en-US" dirty="0"/>
              <a:t>内容の詳細は省きますが</a:t>
            </a:r>
            <a:endParaRPr lang="en-US" altLang="ja-JP" dirty="0"/>
          </a:p>
          <a:p>
            <a:r>
              <a:rPr lang="ja-JP" altLang="en-US" dirty="0"/>
              <a:t>元々の文章に含まれる固有名詞や</a:t>
            </a:r>
            <a:r>
              <a:rPr lang="ja-JP" altLang="en-US" b="1" dirty="0"/>
              <a:t>ラベル名と強い結びつきを持つような語句</a:t>
            </a:r>
            <a:r>
              <a:rPr lang="ja-JP" altLang="en-US" dirty="0"/>
              <a:t>などが</a:t>
            </a:r>
            <a:endParaRPr lang="en-US" altLang="ja-JP" dirty="0"/>
          </a:p>
          <a:p>
            <a:r>
              <a:rPr lang="ja-JP" altLang="en-US" dirty="0"/>
              <a:t>しっかりと要約文の中にピックアップされていることが分かります。</a:t>
            </a:r>
            <a:endParaRPr lang="en-US" altLang="ja-JP" dirty="0"/>
          </a:p>
        </p:txBody>
      </p:sp>
      <p:sp>
        <p:nvSpPr>
          <p:cNvPr id="4" name="スライド番号プレースホルダー 3">
            <a:extLst>
              <a:ext uri="{FF2B5EF4-FFF2-40B4-BE49-F238E27FC236}">
                <a16:creationId xmlns:a16="http://schemas.microsoft.com/office/drawing/2014/main" id="{C7EFCF49-FBDD-DA7E-5E30-E4DAF4F0D3EA}"/>
              </a:ext>
            </a:extLst>
          </p:cNvPr>
          <p:cNvSpPr>
            <a:spLocks noGrp="1"/>
          </p:cNvSpPr>
          <p:nvPr>
            <p:ph type="sldNum" sz="quarter" idx="5"/>
          </p:nvPr>
        </p:nvSpPr>
        <p:spPr/>
        <p:txBody>
          <a:bodyPr/>
          <a:lstStyle/>
          <a:p>
            <a:fld id="{AB4198F6-3BD3-45C7-8FA6-C18C234E0100}" type="slidenum">
              <a:rPr kumimoji="1" lang="ja-JP" altLang="en-US" smtClean="0"/>
              <a:t>43</a:t>
            </a:fld>
            <a:endParaRPr kumimoji="1" lang="ja-JP" altLang="en-US"/>
          </a:p>
        </p:txBody>
      </p:sp>
    </p:spTree>
    <p:extLst>
      <p:ext uri="{BB962C8B-B14F-4D97-AF65-F5344CB8AC3E}">
        <p14:creationId xmlns:p14="http://schemas.microsoft.com/office/powerpoint/2010/main" val="17550970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26921-CE11-F249-6793-0BB064BBA74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D01A88D-7CA5-7CAD-7DD6-D74907EB26D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59C383B-EACD-B4D2-3DE5-303C00318EFE}"/>
              </a:ext>
            </a:extLst>
          </p:cNvPr>
          <p:cNvSpPr>
            <a:spLocks noGrp="1"/>
          </p:cNvSpPr>
          <p:nvPr>
            <p:ph type="body" idx="1"/>
          </p:nvPr>
        </p:nvSpPr>
        <p:spPr/>
        <p:txBody>
          <a:bodyPr/>
          <a:lstStyle/>
          <a:p>
            <a:r>
              <a:rPr lang="ja-JP" altLang="en-US" dirty="0"/>
              <a:t>また、</a:t>
            </a:r>
            <a:r>
              <a:rPr lang="en-US" altLang="ja-JP" dirty="0"/>
              <a:t>MOVIE ENTER</a:t>
            </a:r>
            <a:r>
              <a:rPr lang="ja-JP" altLang="en-US" dirty="0"/>
              <a:t>の例では</a:t>
            </a:r>
            <a:endParaRPr lang="en-US" altLang="ja-JP" dirty="0"/>
          </a:p>
          <a:p>
            <a:endParaRPr lang="en-US" altLang="ja-JP" dirty="0"/>
          </a:p>
          <a:p>
            <a:r>
              <a:rPr lang="ja-JP" altLang="en-US" dirty="0"/>
              <a:t>ニュース記事である特性上、記事の末尾に記されているような</a:t>
            </a:r>
            <a:endParaRPr lang="en-US" altLang="ja-JP" dirty="0"/>
          </a:p>
          <a:p>
            <a:r>
              <a:rPr lang="ja-JP" altLang="en-US" b="1" dirty="0"/>
              <a:t>関連記事に関する文章</a:t>
            </a:r>
            <a:r>
              <a:rPr lang="ja-JP" altLang="en-US" dirty="0"/>
              <a:t>が含まれていたとしても</a:t>
            </a:r>
            <a:endParaRPr lang="en-US" altLang="ja-JP" dirty="0"/>
          </a:p>
          <a:p>
            <a:r>
              <a:rPr lang="ja-JP" altLang="en-US" dirty="0"/>
              <a:t>要約時には取り除かれていることが分かります。</a:t>
            </a:r>
          </a:p>
        </p:txBody>
      </p:sp>
      <p:sp>
        <p:nvSpPr>
          <p:cNvPr id="4" name="スライド番号プレースホルダー 3">
            <a:extLst>
              <a:ext uri="{FF2B5EF4-FFF2-40B4-BE49-F238E27FC236}">
                <a16:creationId xmlns:a16="http://schemas.microsoft.com/office/drawing/2014/main" id="{DEB3D267-4BEF-6002-9B1A-2140CBC22F6E}"/>
              </a:ext>
            </a:extLst>
          </p:cNvPr>
          <p:cNvSpPr>
            <a:spLocks noGrp="1"/>
          </p:cNvSpPr>
          <p:nvPr>
            <p:ph type="sldNum" sz="quarter" idx="5"/>
          </p:nvPr>
        </p:nvSpPr>
        <p:spPr/>
        <p:txBody>
          <a:bodyPr/>
          <a:lstStyle/>
          <a:p>
            <a:fld id="{AB4198F6-3BD3-45C7-8FA6-C18C234E0100}" type="slidenum">
              <a:rPr kumimoji="1" lang="ja-JP" altLang="en-US" smtClean="0"/>
              <a:t>44</a:t>
            </a:fld>
            <a:endParaRPr kumimoji="1" lang="ja-JP" altLang="en-US"/>
          </a:p>
        </p:txBody>
      </p:sp>
    </p:spTree>
    <p:extLst>
      <p:ext uri="{BB962C8B-B14F-4D97-AF65-F5344CB8AC3E}">
        <p14:creationId xmlns:p14="http://schemas.microsoft.com/office/powerpoint/2010/main" val="19339963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D08C8-4D06-76C0-8B02-A06CD1178BB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9004A3B-CA98-2138-99EC-8F1BBF44C41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7048333-1A92-CF68-1D08-EA18136F6F6D}"/>
              </a:ext>
            </a:extLst>
          </p:cNvPr>
          <p:cNvSpPr>
            <a:spLocks noGrp="1"/>
          </p:cNvSpPr>
          <p:nvPr>
            <p:ph type="body" idx="1"/>
          </p:nvPr>
        </p:nvSpPr>
        <p:spPr/>
        <p:txBody>
          <a:bodyPr/>
          <a:lstStyle/>
          <a:p>
            <a:r>
              <a:rPr lang="en-US" altLang="ja-JP" b="1" dirty="0"/>
              <a:t>[9:00]</a:t>
            </a:r>
          </a:p>
          <a:p>
            <a:r>
              <a:rPr lang="ja-JP" altLang="en-US" dirty="0"/>
              <a:t>次にそれぞれの学習曲線を比較します。</a:t>
            </a:r>
            <a:endParaRPr lang="en-US" altLang="ja-JP" dirty="0"/>
          </a:p>
          <a:p>
            <a:r>
              <a:rPr lang="ja-JP" altLang="en-US" dirty="0"/>
              <a:t>横軸がエポック数で、縦軸がロスの値を表しています。また青色の線が訓練データ、黄色の線が検証データにおけるロスを表しています。</a:t>
            </a:r>
            <a:endParaRPr lang="en-US" altLang="ja-JP" dirty="0"/>
          </a:p>
          <a:p>
            <a:r>
              <a:rPr lang="ja-JP" altLang="en-US" dirty="0"/>
              <a:t>これらの図より、提案手法および、従来手法では問題なく学習が進んだことが分かりますが、</a:t>
            </a:r>
            <a:endParaRPr lang="en-US" altLang="ja-JP" dirty="0"/>
          </a:p>
          <a:p>
            <a:r>
              <a:rPr lang="en-US" altLang="ja-JP" dirty="0" err="1"/>
              <a:t>E_sum</a:t>
            </a:r>
            <a:r>
              <a:rPr lang="ja-JP" altLang="en-US" dirty="0"/>
              <a:t>のみを用いて推定を行った場合は、訓練用データに対しては他の手法と同等に学習が進みましたが、</a:t>
            </a:r>
            <a:endParaRPr lang="en-US" altLang="ja-JP" dirty="0"/>
          </a:p>
          <a:p>
            <a:r>
              <a:rPr lang="ja-JP" altLang="en-US" dirty="0"/>
              <a:t>汎化性能が上がらず精度が出ないという結果になりました。この理由に関しては、</a:t>
            </a:r>
            <a:endParaRPr lang="en-US" altLang="ja-JP" dirty="0"/>
          </a:p>
          <a:p>
            <a:r>
              <a:rPr lang="ja-JP" altLang="en-US" dirty="0"/>
              <a:t>要約文を生成するためのプロンプト内で回答の出力形式を自由にしていたため</a:t>
            </a:r>
            <a:r>
              <a:rPr lang="en-US" altLang="ja-JP" dirty="0"/>
              <a:t>, </a:t>
            </a:r>
            <a:r>
              <a:rPr lang="ja-JP" altLang="en-US" dirty="0"/>
              <a:t>要約文データの一貫性を担保できていなかったことが</a:t>
            </a:r>
            <a:endParaRPr lang="en-US" altLang="ja-JP" dirty="0"/>
          </a:p>
          <a:p>
            <a:r>
              <a:rPr lang="ja-JP" altLang="en-US" dirty="0"/>
              <a:t>原因だと考えられます。</a:t>
            </a:r>
          </a:p>
        </p:txBody>
      </p:sp>
      <p:sp>
        <p:nvSpPr>
          <p:cNvPr id="4" name="スライド番号プレースホルダー 3">
            <a:extLst>
              <a:ext uri="{FF2B5EF4-FFF2-40B4-BE49-F238E27FC236}">
                <a16:creationId xmlns:a16="http://schemas.microsoft.com/office/drawing/2014/main" id="{4B91204D-7D57-9E1D-5183-D58E12BA907D}"/>
              </a:ext>
            </a:extLst>
          </p:cNvPr>
          <p:cNvSpPr>
            <a:spLocks noGrp="1"/>
          </p:cNvSpPr>
          <p:nvPr>
            <p:ph type="sldNum" sz="quarter" idx="5"/>
          </p:nvPr>
        </p:nvSpPr>
        <p:spPr/>
        <p:txBody>
          <a:bodyPr/>
          <a:lstStyle/>
          <a:p>
            <a:fld id="{AB4198F6-3BD3-45C7-8FA6-C18C234E0100}" type="slidenum">
              <a:rPr kumimoji="1" lang="ja-JP" altLang="en-US" smtClean="0"/>
              <a:t>45</a:t>
            </a:fld>
            <a:endParaRPr kumimoji="1" lang="ja-JP" altLang="en-US"/>
          </a:p>
        </p:txBody>
      </p:sp>
    </p:spTree>
    <p:extLst>
      <p:ext uri="{BB962C8B-B14F-4D97-AF65-F5344CB8AC3E}">
        <p14:creationId xmlns:p14="http://schemas.microsoft.com/office/powerpoint/2010/main" val="1205339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050" dirty="0"/>
              <a:t>そこで本研究では、その分散表現の処理方法の１つである</a:t>
            </a:r>
            <a:r>
              <a:rPr lang="ja-JP" altLang="en-US" sz="1050" b="1" dirty="0"/>
              <a:t>プーリング</a:t>
            </a:r>
            <a:r>
              <a:rPr lang="ja-JP" altLang="en-US" sz="1050" dirty="0"/>
              <a:t>に注目します</a:t>
            </a:r>
            <a:r>
              <a:rPr lang="en-US" altLang="ja-JP" sz="105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t>まず、一般的に自然言語処理分野で用いられているプーリング手法について説明します。</a:t>
            </a:r>
            <a:endParaRPr lang="en-US" altLang="ja-JP" sz="1050" dirty="0"/>
          </a:p>
          <a:p>
            <a:r>
              <a:rPr lang="ja-JP" altLang="en-US" sz="1050" dirty="0"/>
              <a:t>１つめは、入力データの</a:t>
            </a:r>
            <a:r>
              <a:rPr lang="ja-JP" altLang="en-US" sz="1050" b="1" dirty="0"/>
              <a:t>文頭</a:t>
            </a:r>
            <a:r>
              <a:rPr lang="ja-JP" altLang="en-US" sz="1050" dirty="0"/>
              <a:t>を表す</a:t>
            </a:r>
            <a:r>
              <a:rPr lang="en-US" altLang="ja-JP" sz="1050" dirty="0"/>
              <a:t>CLS</a:t>
            </a:r>
            <a:r>
              <a:rPr lang="ja-JP" altLang="en-US" sz="1050" dirty="0"/>
              <a:t>トークンの埋め込み表現</a:t>
            </a:r>
            <a:r>
              <a:rPr lang="en-US" altLang="ja-JP" sz="1050" dirty="0"/>
              <a:t>, </a:t>
            </a:r>
            <a:r>
              <a:rPr lang="ja-JP" altLang="en-US" sz="1050" dirty="0"/>
              <a:t>ベクトル</a:t>
            </a:r>
            <a:r>
              <a:rPr lang="en-US" altLang="ja-JP" sz="1050" dirty="0"/>
              <a:t>E_{CLS}</a:t>
            </a:r>
            <a:r>
              <a:rPr lang="ja-JP" altLang="en-US" sz="1050" dirty="0"/>
              <a:t>を文の分散表現としてそのまま用いる手法、</a:t>
            </a:r>
          </a:p>
          <a:p>
            <a:r>
              <a:rPr lang="ja-JP" altLang="en-US" sz="1050" dirty="0"/>
              <a:t>そして、</a:t>
            </a:r>
            <a:r>
              <a:rPr lang="en-US" altLang="ja-JP" sz="1050" dirty="0"/>
              <a:t>2</a:t>
            </a:r>
            <a:r>
              <a:rPr lang="ja-JP" altLang="en-US" sz="1050" dirty="0"/>
              <a:t>つめは各単語トークンの埋め込み表現の平均ベクトル </a:t>
            </a:r>
            <a:r>
              <a:rPr lang="en-US" altLang="ja-JP" sz="1050" dirty="0"/>
              <a:t>E_{Avg} </a:t>
            </a:r>
            <a:r>
              <a:rPr lang="ja-JP" altLang="en-US" sz="1050" dirty="0"/>
              <a:t>を文の分散表現として用いる手法です。</a:t>
            </a:r>
            <a:endParaRPr lang="en-US" altLang="ja-JP" sz="1050" dirty="0"/>
          </a:p>
          <a:p>
            <a:r>
              <a:rPr lang="ja-JP" altLang="en-US" sz="1050" b="1" dirty="0"/>
              <a:t>適切なプーリング手法の選択はモデルの性能に直接影響を与える</a:t>
            </a:r>
            <a:r>
              <a:rPr lang="ja-JP" altLang="en-US" sz="1050" dirty="0"/>
              <a:t>ため、</a:t>
            </a:r>
            <a:endParaRPr lang="en-US" altLang="ja-JP" sz="1050" dirty="0"/>
          </a:p>
          <a:p>
            <a:r>
              <a:rPr lang="ja-JP" altLang="en-US" sz="1050" dirty="0"/>
              <a:t>非常に重要な要素であるのに対して</a:t>
            </a:r>
            <a:endParaRPr lang="en-US" altLang="ja-JP" sz="1050" dirty="0"/>
          </a:p>
          <a:p>
            <a:r>
              <a:rPr lang="ja-JP" altLang="en-US" sz="1050" dirty="0"/>
              <a:t>自然言語処理における独自のプーリング手法は画像処理分野と比べて数少なく</a:t>
            </a:r>
            <a:r>
              <a:rPr lang="en-US" altLang="ja-JP" sz="1050" dirty="0"/>
              <a:t>, </a:t>
            </a:r>
          </a:p>
          <a:p>
            <a:r>
              <a:rPr lang="ja-JP" altLang="en-US" sz="1050" dirty="0"/>
              <a:t>その効果に関する理解は不十分であるという背景があります。</a:t>
            </a:r>
            <a:endParaRPr lang="en-US" altLang="ja-JP" sz="1050"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a:t>
            </a:fld>
            <a:endParaRPr kumimoji="1" lang="ja-JP" altLang="en-US"/>
          </a:p>
        </p:txBody>
      </p:sp>
    </p:spTree>
    <p:extLst>
      <p:ext uri="{BB962C8B-B14F-4D97-AF65-F5344CB8AC3E}">
        <p14:creationId xmlns:p14="http://schemas.microsoft.com/office/powerpoint/2010/main" val="3205084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C0F55-3AEB-9C83-782B-98C2D2DF5EA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8412F17-AA36-F9DE-BC16-09D0E760D743}"/>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CC9738F2-510F-EEC8-F8D1-EB1F7F9CE9B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このような背景を踏まえて</a:t>
                </a:r>
                <a:endParaRPr lang="en-US" altLang="ja-JP" dirty="0"/>
              </a:p>
              <a:p>
                <a:r>
                  <a:rPr lang="ja-JP" altLang="en-US" dirty="0"/>
                  <a:t>先行研究として、大和は</a:t>
                </a:r>
                <a:r>
                  <a:rPr lang="en-US" altLang="ja-JP" sz="1200" b="1" dirty="0">
                    <a:latin typeface="+mn-ea"/>
                    <a:ea typeface="+mn-ea"/>
                  </a:rPr>
                  <a:t>CLS-Average Pooling (CAP) </a:t>
                </a:r>
                <a:r>
                  <a:rPr lang="ja-JP" altLang="en-US" sz="1200" b="1" dirty="0">
                    <a:latin typeface="+mn-ea"/>
                    <a:ea typeface="+mn-ea"/>
                  </a:rPr>
                  <a:t>を提案しました</a:t>
                </a:r>
                <a:endParaRPr lang="en-US" altLang="ja-JP" dirty="0"/>
              </a:p>
              <a:p>
                <a:pPr marL="0" lvl="0" indent="0" algn="l" rtl="0">
                  <a:spcBef>
                    <a:spcPts val="0"/>
                  </a:spcBef>
                  <a:spcAft>
                    <a:spcPts val="0"/>
                  </a:spcAft>
                  <a:buNone/>
                </a:pPr>
                <a:r>
                  <a:rPr lang="ja-JP" altLang="en-US" sz="1200" dirty="0">
                    <a:latin typeface="+mn-ea"/>
                    <a:ea typeface="+mn-ea"/>
                  </a:rPr>
                  <a:t>これは学習可能な和が</a:t>
                </a:r>
                <a:r>
                  <a:rPr lang="en-US" altLang="ja-JP" sz="1200" dirty="0">
                    <a:latin typeface="+mn-ea"/>
                    <a:ea typeface="+mn-ea"/>
                  </a:rPr>
                  <a:t>1</a:t>
                </a:r>
                <a:r>
                  <a:rPr lang="ja-JP" altLang="en-US" sz="1200" dirty="0">
                    <a:latin typeface="+mn-ea"/>
                    <a:ea typeface="+mn-ea"/>
                  </a:rPr>
                  <a:t>となる非負のパラメータ </a:t>
                </a:r>
                <a14:m>
                  <m:oMath xmlns:m="http://schemas.openxmlformats.org/officeDocument/2006/math">
                    <m:r>
                      <a:rPr lang="en-US" altLang="ja-JP" sz="1200" b="0" i="1" smtClean="0">
                        <a:latin typeface="Cambria Math" panose="02040503050406030204" pitchFamily="18" charset="0"/>
                        <a:ea typeface="+mn-ea"/>
                      </a:rPr>
                      <m:t>𝑝</m:t>
                    </m:r>
                    <m:r>
                      <a:rPr lang="en-US" altLang="ja-JP" sz="1200" b="0" i="1" smtClean="0">
                        <a:latin typeface="Cambria Math" panose="02040503050406030204" pitchFamily="18" charset="0"/>
                        <a:ea typeface="+mn-ea"/>
                      </a:rPr>
                      <m:t>,  </m:t>
                    </m:r>
                    <m:r>
                      <a:rPr lang="en-US" altLang="ja-JP" sz="1200" b="0" i="1" smtClean="0">
                        <a:latin typeface="Cambria Math" panose="02040503050406030204" pitchFamily="18" charset="0"/>
                        <a:ea typeface="+mn-ea"/>
                      </a:rPr>
                      <m:t>𝑞</m:t>
                    </m:r>
                    <m:r>
                      <a:rPr lang="en-US" altLang="ja-JP" sz="1200" b="0" i="1" smtClean="0">
                        <a:latin typeface="Cambria Math" panose="02040503050406030204" pitchFamily="18" charset="0"/>
                        <a:ea typeface="+mn-ea"/>
                      </a:rPr>
                      <m:t> (≥0)</m:t>
                    </m:r>
                  </m:oMath>
                </a14:m>
                <a:r>
                  <a:rPr lang="en-US" altLang="ja-JP" sz="1200" dirty="0">
                    <a:latin typeface="+mn-ea"/>
                    <a:ea typeface="+mn-ea"/>
                  </a:rPr>
                  <a:t> </a:t>
                </a:r>
                <a:r>
                  <a:rPr lang="ja-JP" altLang="en-US" sz="1200" dirty="0">
                    <a:latin typeface="+mn-ea"/>
                    <a:ea typeface="+mn-ea"/>
                  </a:rPr>
                  <a:t>を用いて</a:t>
                </a:r>
                <a:endParaRPr lang="en-US" altLang="ja-JP" sz="1200" dirty="0">
                  <a:latin typeface="+mn-ea"/>
                  <a:ea typeface="+mn-ea"/>
                </a:endParaRPr>
              </a:p>
              <a:p>
                <a:pPr lvl="0"/>
                <a14:m>
                  <m:oMath xmlns:m="http://schemas.openxmlformats.org/officeDocument/2006/math">
                    <m:sSub>
                      <m:sSubPr>
                        <m:ctrlPr>
                          <a:rPr kumimoji="1" lang="en-US" altLang="ja-JP" sz="1200" i="1" smtClean="0">
                            <a:latin typeface="Cambria Math" panose="02040503050406030204" pitchFamily="18" charset="0"/>
                            <a:ea typeface="+mn-ea"/>
                          </a:rPr>
                        </m:ctrlPr>
                      </m:sSubPr>
                      <m:e>
                        <m:r>
                          <a:rPr kumimoji="1" lang="en-US" altLang="ja-JP" sz="1200" b="0" i="1" smtClean="0">
                            <a:latin typeface="Cambria Math" panose="02040503050406030204" pitchFamily="18" charset="0"/>
                            <a:ea typeface="+mn-ea"/>
                          </a:rPr>
                          <m:t>𝐸</m:t>
                        </m:r>
                      </m:e>
                      <m:sub>
                        <m:d>
                          <m:dPr>
                            <m:begChr m:val="["/>
                            <m:endChr m:val="]"/>
                            <m:ctrlPr>
                              <a:rPr kumimoji="1" lang="en-US" altLang="ja-JP" sz="1200" b="0" i="1" smtClean="0">
                                <a:latin typeface="Cambria Math" panose="02040503050406030204" pitchFamily="18" charset="0"/>
                                <a:ea typeface="+mn-ea"/>
                              </a:rPr>
                            </m:ctrlPr>
                          </m:dPr>
                          <m:e>
                            <m:r>
                              <a:rPr kumimoji="1" lang="en-US" altLang="ja-JP" sz="1200" b="0" i="1" smtClean="0">
                                <a:latin typeface="Cambria Math" panose="02040503050406030204" pitchFamily="18" charset="0"/>
                                <a:ea typeface="+mn-ea"/>
                              </a:rPr>
                              <m:t>𝐶𝐿𝑆</m:t>
                            </m:r>
                          </m:e>
                        </m:d>
                      </m:sub>
                    </m:sSub>
                  </m:oMath>
                </a14:m>
                <a:r>
                  <a:rPr lang="en-US" altLang="ja-JP" sz="1200" dirty="0">
                    <a:latin typeface="+mn-ea"/>
                    <a:ea typeface="+mn-ea"/>
                  </a:rPr>
                  <a:t> </a:t>
                </a:r>
                <a:r>
                  <a:rPr lang="ja-JP" altLang="en-US" sz="1200" dirty="0">
                    <a:latin typeface="+mn-ea"/>
                    <a:ea typeface="+mn-ea"/>
                  </a:rPr>
                  <a:t>及び</a:t>
                </a:r>
                <a:r>
                  <a:rPr lang="en-US" altLang="ja-JP" sz="1200" dirty="0">
                    <a:latin typeface="+mn-ea"/>
                    <a:ea typeface="+mn-ea"/>
                  </a:rPr>
                  <a:t>, </a:t>
                </a:r>
                <a14:m>
                  <m:oMath xmlns:m="http://schemas.openxmlformats.org/officeDocument/2006/math">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r>
                          <a:rPr kumimoji="1" lang="en-US" altLang="ja-JP" sz="1200" i="1">
                            <a:latin typeface="Cambria Math" panose="02040503050406030204" pitchFamily="18" charset="0"/>
                          </a:rPr>
                          <m:t>𝐴𝑣𝑔</m:t>
                        </m:r>
                      </m:sub>
                    </m:sSub>
                  </m:oMath>
                </a14:m>
                <a:r>
                  <a:rPr lang="en-US" altLang="ja-JP" sz="1200" dirty="0">
                    <a:latin typeface="+mn-ea"/>
                    <a:ea typeface="+mn-ea"/>
                  </a:rPr>
                  <a:t> </a:t>
                </a:r>
                <a:r>
                  <a:rPr lang="ja-JP" altLang="en-US" sz="1200" dirty="0">
                    <a:latin typeface="+mn-ea"/>
                    <a:ea typeface="+mn-ea"/>
                  </a:rPr>
                  <a:t>の重み付き和</a:t>
                </a:r>
                <a:r>
                  <a:rPr lang="en-US" altLang="ja-JP" sz="1200" baseline="0" dirty="0">
                    <a:latin typeface="+mn-ea"/>
                    <a:ea typeface="+mn-ea"/>
                  </a:rPr>
                  <a:t> </a:t>
                </a:r>
                <a14:m>
                  <m:oMath xmlns:m="http://schemas.openxmlformats.org/officeDocument/2006/math">
                    <m:r>
                      <a:rPr lang="en-US" altLang="ja-JP" sz="1200" b="0" i="1" smtClean="0">
                        <a:latin typeface="Cambria Math" panose="02040503050406030204" pitchFamily="18" charset="0"/>
                        <a:ea typeface="+mn-ea"/>
                      </a:rPr>
                      <m:t>𝑝</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d>
                          <m:dPr>
                            <m:begChr m:val="["/>
                            <m:endChr m:val="]"/>
                            <m:ctrlPr>
                              <a:rPr kumimoji="1" lang="en-US" altLang="ja-JP" sz="1200" i="1">
                                <a:latin typeface="Cambria Math" panose="02040503050406030204" pitchFamily="18" charset="0"/>
                              </a:rPr>
                            </m:ctrlPr>
                          </m:dPr>
                          <m:e>
                            <m:r>
                              <a:rPr kumimoji="1" lang="en-US" altLang="ja-JP" sz="1200" i="1">
                                <a:latin typeface="Cambria Math" panose="02040503050406030204" pitchFamily="18" charset="0"/>
                              </a:rPr>
                              <m:t>𝐶𝐿𝑆</m:t>
                            </m:r>
                          </m:e>
                        </m:d>
                      </m:sub>
                    </m:sSub>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𝑞</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r>
                          <a:rPr kumimoji="1" lang="en-US" altLang="ja-JP" sz="1200" i="1">
                            <a:latin typeface="Cambria Math" panose="02040503050406030204" pitchFamily="18" charset="0"/>
                          </a:rPr>
                          <m:t>𝐴𝑣𝑔</m:t>
                        </m:r>
                      </m:sub>
                    </m:sSub>
                  </m:oMath>
                </a14:m>
                <a:r>
                  <a:rPr lang="en-US" altLang="ja-JP" sz="1200" dirty="0">
                    <a:latin typeface="+mn-ea"/>
                    <a:ea typeface="+mn-ea"/>
                  </a:rPr>
                  <a:t> </a:t>
                </a:r>
                <a:r>
                  <a:rPr lang="ja-JP" altLang="en-US" sz="1200" dirty="0">
                    <a:latin typeface="+mn-ea"/>
                    <a:ea typeface="+mn-ea"/>
                  </a:rPr>
                  <a:t>を文の分散表現とするプーリング手法であり</a:t>
                </a:r>
                <a:endParaRPr lang="en-US" altLang="ja-JP" sz="1200" dirty="0">
                  <a:latin typeface="+mn-ea"/>
                  <a:ea typeface="+mn-ea"/>
                </a:endParaRPr>
              </a:p>
              <a:p>
                <a:pPr lvl="0"/>
                <a:r>
                  <a:rPr lang="ja-JP" altLang="en-US" sz="1200" dirty="0">
                    <a:latin typeface="+mn-ea"/>
                    <a:ea typeface="+mn-ea"/>
                  </a:rPr>
                  <a:t>テキスト分類タスクにおいて</a:t>
                </a:r>
                <a:endParaRPr lang="en-US" altLang="ja-JP" sz="1200" dirty="0">
                  <a:latin typeface="+mn-ea"/>
                  <a:ea typeface="+mn-ea"/>
                </a:endParaRPr>
              </a:p>
              <a:p>
                <a:pPr lvl="0"/>
                <a14:m>
                  <m:oMath xmlns:m="http://schemas.openxmlformats.org/officeDocument/2006/math">
                    <m:sSub>
                      <m:sSubPr>
                        <m:ctrlPr>
                          <a:rPr kumimoji="1" lang="en-US" altLang="ja-JP" sz="1200" i="1" smtClean="0">
                            <a:latin typeface="Cambria Math" panose="02040503050406030204" pitchFamily="18" charset="0"/>
                            <a:ea typeface="+mn-ea"/>
                          </a:rPr>
                        </m:ctrlPr>
                      </m:sSubPr>
                      <m:e>
                        <m:r>
                          <a:rPr kumimoji="1" lang="en-US" altLang="ja-JP" sz="1200" b="0" i="1" smtClean="0">
                            <a:latin typeface="Cambria Math" panose="02040503050406030204" pitchFamily="18" charset="0"/>
                            <a:ea typeface="+mn-ea"/>
                          </a:rPr>
                          <m:t>𝐸</m:t>
                        </m:r>
                      </m:e>
                      <m:sub>
                        <m:d>
                          <m:dPr>
                            <m:begChr m:val="["/>
                            <m:endChr m:val="]"/>
                            <m:ctrlPr>
                              <a:rPr kumimoji="1" lang="en-US" altLang="ja-JP" sz="1200" b="0" i="1" smtClean="0">
                                <a:latin typeface="Cambria Math" panose="02040503050406030204" pitchFamily="18" charset="0"/>
                                <a:ea typeface="+mn-ea"/>
                              </a:rPr>
                            </m:ctrlPr>
                          </m:dPr>
                          <m:e>
                            <m:r>
                              <a:rPr kumimoji="1" lang="en-US" altLang="ja-JP" sz="1200" b="0" i="1" smtClean="0">
                                <a:latin typeface="Cambria Math" panose="02040503050406030204" pitchFamily="18" charset="0"/>
                                <a:ea typeface="+mn-ea"/>
                              </a:rPr>
                              <m:t>𝐶𝐿𝑆</m:t>
                            </m:r>
                          </m:e>
                        </m:d>
                      </m:sub>
                    </m:sSub>
                  </m:oMath>
                </a14:m>
                <a:r>
                  <a:rPr lang="en-US" altLang="ja-JP" sz="1200" dirty="0">
                    <a:latin typeface="+mn-ea"/>
                    <a:ea typeface="+mn-ea"/>
                  </a:rPr>
                  <a:t> </a:t>
                </a:r>
                <a:r>
                  <a:rPr lang="ja-JP" altLang="en-US" sz="1200" dirty="0">
                    <a:latin typeface="+mn-ea"/>
                    <a:ea typeface="+mn-ea"/>
                  </a:rPr>
                  <a:t>や</a:t>
                </a:r>
                <a:r>
                  <a:rPr lang="en-US" altLang="ja-JP" sz="1200" dirty="0">
                    <a:latin typeface="+mn-ea"/>
                    <a:ea typeface="+mn-ea"/>
                  </a:rPr>
                  <a:t> </a:t>
                </a:r>
                <a14:m>
                  <m:oMath xmlns:m="http://schemas.openxmlformats.org/officeDocument/2006/math">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r>
                          <a:rPr kumimoji="1" lang="en-US" altLang="ja-JP" sz="1200" i="1">
                            <a:latin typeface="Cambria Math" panose="02040503050406030204" pitchFamily="18" charset="0"/>
                          </a:rPr>
                          <m:t>𝐴𝑣𝑔</m:t>
                        </m:r>
                      </m:sub>
                    </m:sSub>
                  </m:oMath>
                </a14:m>
                <a:r>
                  <a:rPr lang="ja-JP" altLang="en-US" sz="1200" dirty="0">
                    <a:latin typeface="+mn-ea"/>
                    <a:ea typeface="+mn-ea"/>
                  </a:rPr>
                  <a:t>のみを用いた場合よりも高い性能を示しました</a:t>
                </a:r>
                <a:endParaRPr lang="ja-JP" altLang="en-US" dirty="0"/>
              </a:p>
            </p:txBody>
          </p:sp>
        </mc:Choice>
        <mc:Fallback xmlns="">
          <p:sp>
            <p:nvSpPr>
              <p:cNvPr id="3" name="ノート プレースホルダー 2">
                <a:extLst>
                  <a:ext uri="{FF2B5EF4-FFF2-40B4-BE49-F238E27FC236}">
                    <a16:creationId xmlns:a16="http://schemas.microsoft.com/office/drawing/2014/main" id="{CC9738F2-510F-EEC8-F8D1-EB1F7F9CE9B5}"/>
                  </a:ext>
                </a:extLst>
              </p:cNvPr>
              <p:cNvSpPr>
                <a:spLocks noGrp="1"/>
              </p:cNvSpPr>
              <p:nvPr>
                <p:ph type="body" idx="1"/>
              </p:nvPr>
            </p:nvSpPr>
            <p:spPr/>
            <p:txBody>
              <a:bodyPr/>
              <a:lstStyle/>
              <a:p>
                <a:r>
                  <a:rPr lang="ja-JP" altLang="en-US" dirty="0"/>
                  <a:t>また先行研究として、大和らは</a:t>
                </a:r>
                <a:endParaRPr lang="en-US" altLang="ja-JP" dirty="0"/>
              </a:p>
              <a:p>
                <a:pPr marL="0" lvl="0" indent="0" algn="l" rtl="0">
                  <a:spcBef>
                    <a:spcPts val="0"/>
                  </a:spcBef>
                  <a:spcAft>
                    <a:spcPts val="0"/>
                  </a:spcAft>
                  <a:buNone/>
                </a:pPr>
                <a:r>
                  <a:rPr lang="ja-JP" altLang="en-US" sz="1200" dirty="0">
                    <a:latin typeface="+mn-ea"/>
                    <a:ea typeface="+mn-ea"/>
                  </a:rPr>
                  <a:t>学習可能なパラメータ </a:t>
                </a:r>
                <a:r>
                  <a:rPr lang="en-US" altLang="ja-JP" sz="1200" b="0" i="0">
                    <a:latin typeface="Cambria Math" panose="02040503050406030204" pitchFamily="18" charset="0"/>
                    <a:ea typeface="+mn-ea"/>
                  </a:rPr>
                  <a:t>𝑝,  𝑞 (≥0)</a:t>
                </a:r>
                <a:r>
                  <a:rPr lang="en-US" altLang="ja-JP" sz="1200" dirty="0">
                    <a:latin typeface="+mn-ea"/>
                    <a:ea typeface="+mn-ea"/>
                  </a:rPr>
                  <a:t> </a:t>
                </a:r>
                <a:r>
                  <a:rPr lang="ja-JP" altLang="en-US" sz="1200" dirty="0">
                    <a:latin typeface="+mn-ea"/>
                    <a:ea typeface="+mn-ea"/>
                  </a:rPr>
                  <a:t>を用いて</a:t>
                </a:r>
                <a:endParaRPr lang="en-US" altLang="ja-JP" sz="1200" dirty="0">
                  <a:latin typeface="+mn-ea"/>
                  <a:ea typeface="+mn-ea"/>
                </a:endParaRPr>
              </a:p>
              <a:p>
                <a:pPr lvl="0"/>
                <a:r>
                  <a:rPr kumimoji="1" lang="en-US" altLang="ja-JP" sz="1200" b="0" i="0">
                    <a:latin typeface="Cambria Math" panose="02040503050406030204" pitchFamily="18" charset="0"/>
                    <a:ea typeface="+mn-ea"/>
                  </a:rPr>
                  <a:t>𝐸_[𝐶𝐿𝑆] </a:t>
                </a:r>
                <a:r>
                  <a:rPr lang="en-US" altLang="ja-JP" sz="1200" dirty="0">
                    <a:latin typeface="+mn-ea"/>
                    <a:ea typeface="+mn-ea"/>
                  </a:rPr>
                  <a:t> </a:t>
                </a:r>
                <a:r>
                  <a:rPr lang="ja-JP" altLang="en-US" sz="1200" dirty="0">
                    <a:latin typeface="+mn-ea"/>
                    <a:ea typeface="+mn-ea"/>
                  </a:rPr>
                  <a:t>及び</a:t>
                </a:r>
                <a:r>
                  <a:rPr lang="en-US" altLang="ja-JP" sz="1200" dirty="0">
                    <a:latin typeface="+mn-ea"/>
                    <a:ea typeface="+mn-ea"/>
                  </a:rPr>
                  <a:t>, </a:t>
                </a:r>
                <a:r>
                  <a:rPr kumimoji="1" lang="en-US" altLang="ja-JP" sz="1200" i="0">
                    <a:latin typeface="Cambria Math" panose="02040503050406030204" pitchFamily="18" charset="0"/>
                  </a:rPr>
                  <a:t>𝐸_𝐴𝑣𝑔</a:t>
                </a:r>
                <a:r>
                  <a:rPr lang="en-US" altLang="ja-JP" sz="1200" dirty="0">
                    <a:latin typeface="+mn-ea"/>
                    <a:ea typeface="+mn-ea"/>
                  </a:rPr>
                  <a:t> </a:t>
                </a:r>
                <a:r>
                  <a:rPr lang="ja-JP" altLang="en-US" sz="1200" dirty="0">
                    <a:latin typeface="+mn-ea"/>
                    <a:ea typeface="+mn-ea"/>
                  </a:rPr>
                  <a:t>の重み付き和</a:t>
                </a:r>
                <a:r>
                  <a:rPr lang="en-US" altLang="ja-JP" sz="1200" baseline="0" dirty="0">
                    <a:latin typeface="+mn-ea"/>
                    <a:ea typeface="+mn-ea"/>
                  </a:rPr>
                  <a:t> </a:t>
                </a:r>
                <a:r>
                  <a:rPr lang="en-US" altLang="ja-JP" sz="1200" b="0" i="0">
                    <a:latin typeface="Cambria Math" panose="02040503050406030204" pitchFamily="18" charset="0"/>
                    <a:ea typeface="+mn-ea"/>
                  </a:rPr>
                  <a:t>𝑝</a:t>
                </a:r>
                <a:r>
                  <a:rPr kumimoji="1" lang="en-US" altLang="ja-JP" sz="1200" i="0">
                    <a:latin typeface="Cambria Math" panose="02040503050406030204" pitchFamily="18" charset="0"/>
                  </a:rPr>
                  <a:t>𝐸_[𝐶𝐿𝑆] </a:t>
                </a:r>
                <a:r>
                  <a:rPr kumimoji="1" lang="en-US" altLang="ja-JP" sz="1200" b="0" i="0">
                    <a:latin typeface="Cambria Math" panose="02040503050406030204" pitchFamily="18" charset="0"/>
                  </a:rPr>
                  <a:t>+𝑞</a:t>
                </a:r>
                <a:r>
                  <a:rPr kumimoji="1" lang="en-US" altLang="ja-JP" sz="1200" i="0">
                    <a:latin typeface="Cambria Math" panose="02040503050406030204" pitchFamily="18" charset="0"/>
                  </a:rPr>
                  <a:t>𝐸_𝐴𝑣𝑔</a:t>
                </a:r>
                <a:r>
                  <a:rPr lang="en-US" altLang="ja-JP" sz="1200" dirty="0">
                    <a:latin typeface="+mn-ea"/>
                    <a:ea typeface="+mn-ea"/>
                  </a:rPr>
                  <a:t> </a:t>
                </a:r>
                <a:r>
                  <a:rPr lang="ja-JP" altLang="en-US" sz="1200" dirty="0">
                    <a:latin typeface="+mn-ea"/>
                    <a:ea typeface="+mn-ea"/>
                  </a:rPr>
                  <a:t>を文の分散表現とし、</a:t>
                </a:r>
                <a:endParaRPr lang="en-US" altLang="ja-JP" sz="1200" dirty="0">
                  <a:latin typeface="+mn-ea"/>
                  <a:ea typeface="+mn-ea"/>
                </a:endParaRPr>
              </a:p>
              <a:p>
                <a:pPr lvl="0"/>
                <a:r>
                  <a:rPr lang="ja-JP" altLang="en-US" sz="1200" dirty="0">
                    <a:latin typeface="+mn-ea"/>
                    <a:ea typeface="+mn-ea"/>
                  </a:rPr>
                  <a:t>これを分類器への入力として分類タスクを解き、その有用性を示しました。</a:t>
                </a:r>
                <a:endParaRPr lang="en-US" altLang="ja-JP" sz="1200" dirty="0">
                  <a:latin typeface="+mn-ea"/>
                  <a:ea typeface="+mn-ea"/>
                </a:endParaRPr>
              </a:p>
              <a:p>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よって、本研究では対話型の大規模言語モデル</a:t>
                </a:r>
                <a:r>
                  <a:rPr lang="en-US" altLang="ja-JP" dirty="0"/>
                  <a:t>API</a:t>
                </a:r>
                <a:r>
                  <a:rPr lang="ja-JP" altLang="en-US" dirty="0"/>
                  <a:t>を用いて生成した要約文を学習に組み込むことでより最適な分散表現を得る手法を提案します。</a:t>
                </a:r>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06429EA8-2418-68A7-EE95-B80A6D84BCBF}"/>
              </a:ext>
            </a:extLst>
          </p:cNvPr>
          <p:cNvSpPr>
            <a:spLocks noGrp="1"/>
          </p:cNvSpPr>
          <p:nvPr>
            <p:ph type="sldNum" sz="quarter" idx="5"/>
          </p:nvPr>
        </p:nvSpPr>
        <p:spPr/>
        <p:txBody>
          <a:bodyPr/>
          <a:lstStyle/>
          <a:p>
            <a:fld id="{AB4198F6-3BD3-45C7-8FA6-C18C234E0100}" type="slidenum">
              <a:rPr kumimoji="1" lang="ja-JP" altLang="en-US" smtClean="0"/>
              <a:t>6</a:t>
            </a:fld>
            <a:endParaRPr kumimoji="1" lang="ja-JP" altLang="en-US"/>
          </a:p>
        </p:txBody>
      </p:sp>
    </p:spTree>
    <p:extLst>
      <p:ext uri="{BB962C8B-B14F-4D97-AF65-F5344CB8AC3E}">
        <p14:creationId xmlns:p14="http://schemas.microsoft.com/office/powerpoint/2010/main" val="1962576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A327E9-61A7-08E6-244E-C0299A6D89B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AAE50A2-4A1B-E9E4-3953-879E1B1FE7C6}"/>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11D332A7-72CC-073F-076C-A5A630F4124A}"/>
                  </a:ext>
                </a:extLst>
              </p:cNvPr>
              <p:cNvSpPr>
                <a:spLocks noGrp="1"/>
              </p:cNvSpPr>
              <p:nvPr>
                <p:ph type="body" idx="1"/>
              </p:nvPr>
            </p:nvSpPr>
            <p:spPr/>
            <p:txBody>
              <a:bodyPr/>
              <a:lstStyle/>
              <a:p>
                <a:r>
                  <a:rPr lang="ja-JP" altLang="en-US" dirty="0"/>
                  <a:t>学習可能なパラメータ </a:t>
                </a:r>
                <a:r>
                  <a:rPr lang="en-US" altLang="ja-JP" dirty="0"/>
                  <a:t>p, q, r ,s </a:t>
                </a:r>
                <a:r>
                  <a:rPr lang="ja-JP" altLang="en-US" dirty="0"/>
                  <a:t>の更新式は</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先行研究に倣って</a:t>
                </a:r>
                <a:r>
                  <a:rPr kumimoji="1" lang="ja-JP" altLang="en-US" sz="1200" dirty="0"/>
                  <a:t>更新後</a:t>
                </a:r>
                <a14:m>
                  <m:oMath xmlns:m="http://schemas.openxmlformats.org/officeDocument/2006/math">
                    <m:r>
                      <a:rPr kumimoji="1" lang="ja-JP" altLang="en-US" sz="1200" b="0" i="1" dirty="0">
                        <a:latin typeface="Cambria Math" panose="02040503050406030204" pitchFamily="18" charset="0"/>
                      </a:rPr>
                      <m:t>の</m:t>
                    </m:r>
                    <m:r>
                      <a:rPr kumimoji="1" lang="ja-JP" altLang="en-US" sz="1200" i="1" dirty="0" smtClean="0">
                        <a:latin typeface="Cambria Math" panose="02040503050406030204" pitchFamily="18" charset="0"/>
                      </a:rPr>
                      <m:t>パラメータ</m:t>
                    </m:r>
                    <m:r>
                      <a:rPr kumimoji="1" lang="ja-JP" altLang="en-US" sz="1200" i="1" dirty="0">
                        <a:latin typeface="Cambria Math" panose="02040503050406030204" pitchFamily="18" charset="0"/>
                      </a:rPr>
                      <m:t>を</m:t>
                    </m:r>
                  </m:oMath>
                </a14:m>
                <a:r>
                  <a:rPr kumimoji="1" lang="en-US" altLang="ja-JP" sz="1200" i="1" dirty="0">
                    <a:latin typeface="Cambria Math" panose="02040503050406030204" pitchFamily="18" charset="0"/>
                  </a:rPr>
                  <a:t> </a:t>
                </a:r>
                <a14:m>
                  <m:oMath xmlns:m="http://schemas.openxmlformats.org/officeDocument/2006/math">
                    <m:sSup>
                      <m:sSupPr>
                        <m:ctrlPr>
                          <a:rPr kumimoji="1" lang="en-US" altLang="ja-JP" sz="120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𝑝</m:t>
                        </m:r>
                      </m:e>
                      <m:sup>
                        <m:r>
                          <a:rPr kumimoji="1" lang="en-US" altLang="ja-JP" sz="1200" b="0" i="1" dirty="0" smtClean="0">
                            <a:latin typeface="Cambria Math" panose="02040503050406030204" pitchFamily="18" charset="0"/>
                          </a:rPr>
                          <m:t>′</m:t>
                        </m:r>
                      </m:sup>
                    </m:sSup>
                    <m:r>
                      <a:rPr kumimoji="1" lang="en-US" altLang="ja-JP" sz="1200" b="0" i="1" dirty="0" smtClean="0">
                        <a:latin typeface="Cambria Math" panose="02040503050406030204" pitchFamily="18" charset="0"/>
                      </a:rPr>
                      <m:t>, </m:t>
                    </m:r>
                    <m:sSup>
                      <m:sSupPr>
                        <m:ctrlPr>
                          <a:rPr kumimoji="1" lang="en-US" altLang="ja-JP" sz="1200" b="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𝑞</m:t>
                        </m:r>
                      </m:e>
                      <m:sup>
                        <m:r>
                          <a:rPr kumimoji="1" lang="en-US" altLang="ja-JP" sz="1200" b="0" i="1" dirty="0" smtClean="0">
                            <a:latin typeface="Cambria Math" panose="02040503050406030204" pitchFamily="18" charset="0"/>
                          </a:rPr>
                          <m:t>′</m:t>
                        </m:r>
                      </m:sup>
                    </m:sSup>
                    <m:r>
                      <a:rPr kumimoji="1" lang="en-US" altLang="ja-JP" sz="1200" b="0" i="1" dirty="0" smtClean="0">
                        <a:latin typeface="Cambria Math" panose="02040503050406030204" pitchFamily="18" charset="0"/>
                      </a:rPr>
                      <m:t>, </m:t>
                    </m:r>
                    <m:sSup>
                      <m:sSupPr>
                        <m:ctrlPr>
                          <a:rPr kumimoji="1" lang="en-US" altLang="ja-JP" sz="1200" b="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𝑟</m:t>
                        </m:r>
                      </m:e>
                      <m:sup>
                        <m:r>
                          <a:rPr kumimoji="1" lang="en-US" altLang="ja-JP" sz="1200" b="0" i="1" dirty="0" smtClean="0">
                            <a:latin typeface="Cambria Math" panose="02040503050406030204" pitchFamily="18" charset="0"/>
                          </a:rPr>
                          <m:t>′</m:t>
                        </m:r>
                      </m:sup>
                    </m:sSup>
                  </m:oMath>
                </a14:m>
                <a:r>
                  <a:rPr kumimoji="1" lang="ja-JP" altLang="en-US" sz="1200" dirty="0"/>
                  <a:t> </a:t>
                </a:r>
                <a:r>
                  <a:rPr kumimoji="1" lang="en-US" altLang="ja-JP" sz="1200" dirty="0"/>
                  <a:t>, s’</a:t>
                </a:r>
                <a:r>
                  <a:rPr kumimoji="1" lang="ja-JP" altLang="en-US" sz="1200" dirty="0"/>
                  <a:t>とすると</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このようになります</a:t>
                </a:r>
                <a:endParaRPr lang="en-US" altLang="ja-JP" dirty="0"/>
              </a:p>
            </p:txBody>
          </p:sp>
        </mc:Choice>
        <mc:Fallback xmlns="">
          <p:sp>
            <p:nvSpPr>
              <p:cNvPr id="3" name="ノート プレースホルダー 2">
                <a:extLst>
                  <a:ext uri="{FF2B5EF4-FFF2-40B4-BE49-F238E27FC236}">
                    <a16:creationId xmlns:a16="http://schemas.microsoft.com/office/drawing/2014/main" id="{11D332A7-72CC-073F-076C-A5A630F4124A}"/>
                  </a:ext>
                </a:extLst>
              </p:cNvPr>
              <p:cNvSpPr>
                <a:spLocks noGrp="1"/>
              </p:cNvSpPr>
              <p:nvPr>
                <p:ph type="body" idx="1"/>
              </p:nvPr>
            </p:nvSpPr>
            <p:spPr/>
            <p:txBody>
              <a:bodyPr/>
              <a:lstStyle/>
              <a:p>
                <a:r>
                  <a:rPr lang="ja-JP" altLang="en-US" dirty="0"/>
                  <a:t>学習可能なパラメータ </a:t>
                </a:r>
                <a:r>
                  <a:rPr lang="en-US" altLang="ja-JP" dirty="0"/>
                  <a:t>p, q, r ,s </a:t>
                </a:r>
                <a:r>
                  <a:rPr lang="ja-JP" altLang="en-US" dirty="0"/>
                  <a:t>の更新式は</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先行研究に倣って</a:t>
                </a:r>
                <a:r>
                  <a:rPr kumimoji="1" lang="ja-JP" altLang="en-US" sz="1200" dirty="0"/>
                  <a:t>更新後</a:t>
                </a:r>
                <a:r>
                  <a:rPr kumimoji="1" lang="ja-JP" altLang="en-US" sz="1200" b="0" i="0" dirty="0">
                    <a:latin typeface="Cambria Math" panose="02040503050406030204" pitchFamily="18" charset="0"/>
                  </a:rPr>
                  <a:t>の</a:t>
                </a:r>
                <a:r>
                  <a:rPr kumimoji="1" lang="ja-JP" altLang="en-US" sz="1200" i="0" dirty="0">
                    <a:latin typeface="Cambria Math" panose="02040503050406030204" pitchFamily="18" charset="0"/>
                  </a:rPr>
                  <a:t>パラメータを</a:t>
                </a:r>
                <a:r>
                  <a:rPr kumimoji="1" lang="en-US" altLang="ja-JP" sz="1200" i="1" dirty="0">
                    <a:latin typeface="Cambria Math" panose="02040503050406030204" pitchFamily="18" charset="0"/>
                  </a:rPr>
                  <a:t> </a:t>
                </a:r>
                <a:r>
                  <a:rPr kumimoji="1" lang="en-US" altLang="ja-JP" sz="1200" b="0" i="0" dirty="0">
                    <a:latin typeface="Cambria Math" panose="02040503050406030204" pitchFamily="18" charset="0"/>
                  </a:rPr>
                  <a:t>𝑝^′, 𝑞^′, 𝑟^′</a:t>
                </a:r>
                <a:r>
                  <a:rPr kumimoji="1" lang="ja-JP" altLang="en-US" sz="1200" dirty="0"/>
                  <a:t> </a:t>
                </a:r>
                <a:r>
                  <a:rPr kumimoji="1" lang="en-US" altLang="ja-JP" sz="1200" dirty="0"/>
                  <a:t>, s’</a:t>
                </a:r>
                <a:r>
                  <a:rPr kumimoji="1" lang="ja-JP" altLang="en-US" sz="1200" dirty="0"/>
                  <a:t>とすると</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このようになります</a:t>
                </a:r>
                <a:endParaRPr lang="en-US" altLang="ja-JP" dirty="0"/>
              </a:p>
            </p:txBody>
          </p:sp>
        </mc:Fallback>
      </mc:AlternateContent>
      <p:sp>
        <p:nvSpPr>
          <p:cNvPr id="4" name="スライド番号プレースホルダー 3">
            <a:extLst>
              <a:ext uri="{FF2B5EF4-FFF2-40B4-BE49-F238E27FC236}">
                <a16:creationId xmlns:a16="http://schemas.microsoft.com/office/drawing/2014/main" id="{735B6AF3-0EBB-24F1-6B2C-4BED8FF0C273}"/>
              </a:ext>
            </a:extLst>
          </p:cNvPr>
          <p:cNvSpPr>
            <a:spLocks noGrp="1"/>
          </p:cNvSpPr>
          <p:nvPr>
            <p:ph type="sldNum" sz="quarter" idx="5"/>
          </p:nvPr>
        </p:nvSpPr>
        <p:spPr/>
        <p:txBody>
          <a:bodyPr/>
          <a:lstStyle/>
          <a:p>
            <a:fld id="{AB4198F6-3BD3-45C7-8FA6-C18C234E0100}" type="slidenum">
              <a:rPr kumimoji="1" lang="ja-JP" altLang="en-US" smtClean="0"/>
              <a:t>7</a:t>
            </a:fld>
            <a:endParaRPr kumimoji="1" lang="ja-JP" altLang="en-US"/>
          </a:p>
        </p:txBody>
      </p:sp>
    </p:spTree>
    <p:extLst>
      <p:ext uri="{BB962C8B-B14F-4D97-AF65-F5344CB8AC3E}">
        <p14:creationId xmlns:p14="http://schemas.microsoft.com/office/powerpoint/2010/main" val="1262196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B06BA-647E-EB0A-1D72-2C8E7086214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382EB71-87B7-05FA-803F-554A7F04BFE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F0A8441-33AD-219C-9683-05987B5C429D}"/>
              </a:ext>
            </a:extLst>
          </p:cNvPr>
          <p:cNvSpPr>
            <a:spLocks noGrp="1"/>
          </p:cNvSpPr>
          <p:nvPr>
            <p:ph type="body" idx="1"/>
          </p:nvPr>
        </p:nvSpPr>
        <p:spPr/>
        <p:txBody>
          <a:bodyPr/>
          <a:lstStyle/>
          <a:p>
            <a:r>
              <a:rPr lang="ja-JP" altLang="en-US" dirty="0"/>
              <a:t>ここで、本研究の概要を説明します。</a:t>
            </a:r>
            <a:endParaRPr lang="en-US" altLang="ja-JP" dirty="0"/>
          </a:p>
          <a:p>
            <a:endParaRPr lang="en-US" altLang="ja-JP" dirty="0"/>
          </a:p>
          <a:p>
            <a:pPr algn="l"/>
            <a:r>
              <a:rPr lang="ja-JP" altLang="en-US" dirty="0"/>
              <a:t>本研究の目的である、</a:t>
            </a:r>
            <a:endParaRPr lang="en-US" altLang="ja-JP" dirty="0"/>
          </a:p>
          <a:p>
            <a:pPr algn="l"/>
            <a:r>
              <a:rPr lang="ja-JP" altLang="en-US" sz="1200" b="1" i="0" u="none" strike="noStrike" baseline="0" dirty="0">
                <a:latin typeface="HaranoAjiMincho-Regular-Identity-H"/>
              </a:rPr>
              <a:t>より適切な文章の分散表現を獲得し、</a:t>
            </a:r>
            <a:endParaRPr lang="en-US" altLang="ja-JP" sz="1200" b="1" i="0" u="none" strike="noStrike" baseline="0" dirty="0">
              <a:latin typeface="HaranoAjiMincho-Regular-Identity-H"/>
            </a:endParaRPr>
          </a:p>
          <a:p>
            <a:pPr algn="l"/>
            <a:r>
              <a:rPr lang="ja-JP" altLang="en-US" sz="1200" b="1" i="0" u="none" strike="noStrike" baseline="0" dirty="0">
                <a:latin typeface="HaranoAjiMincho-Regular-Identity-H"/>
              </a:rPr>
              <a:t>原文に含まれる文脈的に重要な情報をより効果的に学習する手法の確立</a:t>
            </a:r>
            <a:endParaRPr lang="en-US" altLang="ja-JP" sz="1200" b="1" i="0" u="none" strike="noStrike" baseline="0" dirty="0">
              <a:latin typeface="HaranoAjiMincho-Regular-Identity-H"/>
            </a:endParaRPr>
          </a:p>
          <a:p>
            <a:pPr algn="l"/>
            <a:r>
              <a:rPr lang="ja-JP" altLang="en-US" sz="1200" b="1" i="0" u="none" strike="noStrike" baseline="0" dirty="0">
                <a:latin typeface="HaranoAjiMincho-Regular-Identity-H"/>
              </a:rPr>
              <a:t>を達成するために</a:t>
            </a:r>
            <a:endParaRPr lang="en-US" altLang="ja-JP" b="1" dirty="0"/>
          </a:p>
          <a:p>
            <a:endParaRPr lang="en-US" altLang="ja-JP" dirty="0"/>
          </a:p>
          <a:p>
            <a:r>
              <a:rPr lang="ja-JP" altLang="en-US" dirty="0"/>
              <a:t>今回は</a:t>
            </a:r>
            <a:endParaRPr lang="en-US" altLang="ja-JP" dirty="0"/>
          </a:p>
          <a:p>
            <a:endParaRPr lang="en-US" altLang="ja-JP" dirty="0"/>
          </a:p>
          <a:p>
            <a:r>
              <a:rPr lang="ja-JP" altLang="en-US" dirty="0"/>
              <a:t>まず、</a:t>
            </a:r>
            <a:r>
              <a:rPr lang="en-US" altLang="ja-JP" dirty="0"/>
              <a:t>LLM </a:t>
            </a:r>
            <a:r>
              <a:rPr lang="ja-JP" altLang="en-US" dirty="0"/>
              <a:t>の </a:t>
            </a:r>
            <a:r>
              <a:rPr lang="en-US" altLang="ja-JP" dirty="0"/>
              <a:t>API </a:t>
            </a:r>
            <a:r>
              <a:rPr lang="ja-JP" altLang="en-US" dirty="0"/>
              <a:t>を用いることで原文データから要約文データを獲得します。</a:t>
            </a:r>
            <a:endParaRPr lang="en-US" altLang="ja-JP" dirty="0"/>
          </a:p>
          <a:p>
            <a:r>
              <a:rPr lang="ja-JP" altLang="en-US" dirty="0"/>
              <a:t>次に、大和による手法をベースとした</a:t>
            </a:r>
            <a:r>
              <a:rPr lang="ja-JP" altLang="en-US" sz="1200" b="1" dirty="0">
                <a:latin typeface="+mn-ea"/>
              </a:rPr>
              <a:t>要約文情報を組み込んだプーリング手法を提案</a:t>
            </a:r>
            <a:r>
              <a:rPr lang="ja-JP" altLang="en-US" sz="1200" b="0" dirty="0">
                <a:latin typeface="+mn-ea"/>
              </a:rPr>
              <a:t>します。</a:t>
            </a:r>
            <a:endParaRPr lang="en-US" altLang="ja-JP" dirty="0"/>
          </a:p>
          <a:p>
            <a:r>
              <a:rPr lang="ja-JP" altLang="en-US" dirty="0"/>
              <a:t>そして、テキスト分類タスクを解くことで提案手法の有効性を検証します</a:t>
            </a:r>
            <a:endParaRPr lang="en-US" altLang="ja-JP" dirty="0"/>
          </a:p>
        </p:txBody>
      </p:sp>
      <p:sp>
        <p:nvSpPr>
          <p:cNvPr id="4" name="スライド番号プレースホルダー 3">
            <a:extLst>
              <a:ext uri="{FF2B5EF4-FFF2-40B4-BE49-F238E27FC236}">
                <a16:creationId xmlns:a16="http://schemas.microsoft.com/office/drawing/2014/main" id="{EA0A5601-B339-3EBA-5CD5-185BCF278E5C}"/>
              </a:ext>
            </a:extLst>
          </p:cNvPr>
          <p:cNvSpPr>
            <a:spLocks noGrp="1"/>
          </p:cNvSpPr>
          <p:nvPr>
            <p:ph type="sldNum" sz="quarter" idx="5"/>
          </p:nvPr>
        </p:nvSpPr>
        <p:spPr/>
        <p:txBody>
          <a:bodyPr/>
          <a:lstStyle/>
          <a:p>
            <a:fld id="{AB4198F6-3BD3-45C7-8FA6-C18C234E0100}" type="slidenum">
              <a:rPr kumimoji="1" lang="ja-JP" altLang="en-US" smtClean="0"/>
              <a:t>8</a:t>
            </a:fld>
            <a:endParaRPr kumimoji="1" lang="ja-JP" altLang="en-US"/>
          </a:p>
        </p:txBody>
      </p:sp>
    </p:spTree>
    <p:extLst>
      <p:ext uri="{BB962C8B-B14F-4D97-AF65-F5344CB8AC3E}">
        <p14:creationId xmlns:p14="http://schemas.microsoft.com/office/powerpoint/2010/main" val="2699058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1"/>
              <a:t>[2:50]</a:t>
            </a:r>
          </a:p>
          <a:p>
            <a:r>
              <a:rPr kumimoji="1" lang="ja-JP" altLang="en-US"/>
              <a:t>次</a:t>
            </a:r>
            <a:r>
              <a:rPr kumimoji="1" lang="ja-JP" altLang="en-US" dirty="0"/>
              <a:t>に要素技術について</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a:t>
            </a:fld>
            <a:endParaRPr kumimoji="1" lang="ja-JP" altLang="en-US"/>
          </a:p>
        </p:txBody>
      </p:sp>
    </p:spTree>
    <p:extLst>
      <p:ext uri="{BB962C8B-B14F-4D97-AF65-F5344CB8AC3E}">
        <p14:creationId xmlns:p14="http://schemas.microsoft.com/office/powerpoint/2010/main" val="921614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819314" y="596019"/>
            <a:ext cx="7510506" cy="3213982"/>
          </a:xfrm>
        </p:spPr>
        <p:txBody>
          <a:bodyPr anchor="b">
            <a:normAutofit/>
          </a:bodyPr>
          <a:lstStyle>
            <a:lvl1pPr algn="ctr">
              <a:defRPr sz="40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819314" y="3886200"/>
            <a:ext cx="7510506" cy="2219108"/>
          </a:xfrm>
        </p:spPr>
        <p:txBody>
          <a:bodyPr anchor="t">
            <a:normAutofit/>
          </a:bodyPr>
          <a:lstStyle>
            <a:lvl1pPr marL="0" indent="0" algn="ct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DC4CBD9-3FF8-40EE-9D77-E4BF71F8F70A}" type="datetime1">
              <a:rPr kumimoji="1" lang="ja-JP" altLang="en-US" smtClean="0"/>
              <a:t>2025/2/11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49332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17677" y="4377485"/>
            <a:ext cx="7413007" cy="907505"/>
          </a:xfrm>
        </p:spPr>
        <p:txBody>
          <a:bodyPr anchor="b">
            <a:normAutofit/>
          </a:bodyPr>
          <a:lstStyle>
            <a:lvl1pPr algn="l">
              <a:defRPr sz="20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917678" y="996188"/>
            <a:ext cx="7301427" cy="298112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7677" y="5284990"/>
            <a:ext cx="7413007" cy="81707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42B0D6A-3CDB-4C59-8359-D81C7810B887}" type="datetime1">
              <a:rPr kumimoji="1" lang="ja-JP" altLang="en-US" smtClean="0"/>
              <a:t>2025/2/11</a:t>
            </a:fld>
            <a:endParaRPr kumimoji="1" lang="ja-JP" altLang="en-US"/>
          </a:p>
        </p:txBody>
      </p:sp>
      <p:sp>
        <p:nvSpPr>
          <p:cNvPr id="6" name="Footer Placeholder 5"/>
          <p:cNvSpPr>
            <a:spLocks noGrp="1"/>
          </p:cNvSpPr>
          <p:nvPr>
            <p:ph type="ftr" sz="quarter" idx="11"/>
          </p:nvPr>
        </p:nvSpPr>
        <p:spPr>
          <a:xfrm>
            <a:off x="917678" y="6181344"/>
            <a:ext cx="5337278" cy="365125"/>
          </a:xfrm>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18696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818347" y="596018"/>
            <a:ext cx="7511474" cy="3137782"/>
          </a:xfrm>
        </p:spPr>
        <p:txBody>
          <a:bodyPr anchor="ctr">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8347" y="4343400"/>
            <a:ext cx="7511474" cy="175866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086828-11F7-43D4-B45B-BD352AC64FA5}" type="datetime1">
              <a:rPr kumimoji="1" lang="ja-JP" altLang="en-US" smtClean="0"/>
              <a:t>2025/2/11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57677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14" name="TextBox 13"/>
          <p:cNvSpPr txBox="1"/>
          <p:nvPr/>
        </p:nvSpPr>
        <p:spPr>
          <a:xfrm>
            <a:off x="583818" y="860276"/>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7888822" y="29859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304407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1256436" y="3650606"/>
            <a:ext cx="6631128" cy="381000"/>
          </a:xfrm>
        </p:spPr>
        <p:txBody>
          <a:bodyPr anchor="ctr">
            <a:normAutofit/>
          </a:bodyPr>
          <a:lstStyle>
            <a:lvl1pPr marL="0" indent="0">
              <a:buFontTx/>
              <a:buNone/>
              <a:defRPr sz="1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818347" y="4641206"/>
            <a:ext cx="7511473" cy="14478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DD643D6-4565-4AFF-8261-1DE821FED62A}" type="datetime1">
              <a:rPr kumimoji="1" lang="ja-JP" altLang="en-US" smtClean="0"/>
              <a:t>2025/2/11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10505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818347" y="3603566"/>
            <a:ext cx="7512338" cy="1468800"/>
          </a:xfrm>
        </p:spPr>
        <p:txBody>
          <a:bodyPr anchor="b">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21015" y="5072366"/>
            <a:ext cx="7512339" cy="1029694"/>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250FEAA-82FB-45F7-A6C0-6F1709200136}" type="datetime1">
              <a:rPr kumimoji="1" lang="ja-JP" altLang="en-US" smtClean="0"/>
              <a:t>2025/2/11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9353485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3" name="TextBox 12"/>
          <p:cNvSpPr txBox="1"/>
          <p:nvPr/>
        </p:nvSpPr>
        <p:spPr>
          <a:xfrm>
            <a:off x="583818" y="75385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6" name="TextBox 15"/>
          <p:cNvSpPr txBox="1"/>
          <p:nvPr/>
        </p:nvSpPr>
        <p:spPr>
          <a:xfrm>
            <a:off x="7887556" y="2879498"/>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284436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818347" y="3886200"/>
            <a:ext cx="7512338" cy="1053662"/>
          </a:xfrm>
        </p:spPr>
        <p:txBody>
          <a:bodyPr vert="horz" lIns="91440" tIns="45720" rIns="91440" bIns="45720" rtlCol="0" anchor="b">
            <a:normAutofit/>
          </a:bodyPr>
          <a:lstStyle>
            <a:lvl1pPr>
              <a:buNone/>
              <a:defRPr lang="en-US" sz="20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939862"/>
            <a:ext cx="7512338" cy="1162198"/>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A756BA6-5FBD-4993-B242-DB093BD39E71}" type="datetime1">
              <a:rPr kumimoji="1" lang="ja-JP" altLang="en-US" smtClean="0"/>
              <a:t>2025/2/11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85623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818346" y="596018"/>
            <a:ext cx="7511473" cy="2756783"/>
          </a:xfrm>
        </p:spPr>
        <p:txBody>
          <a:bodyPr vert="horz" lIns="91440" tIns="45720" rIns="91440" bIns="45720" rtlCol="0" anchor="ctr">
            <a:normAutofit/>
          </a:bodyPr>
          <a:lstStyle>
            <a:lvl1pPr>
              <a:defRPr lang="en-US" sz="2800" b="0" dirty="0"/>
            </a:lvl1pPr>
          </a:lstStyle>
          <a:p>
            <a:pPr marL="0" lvl="0"/>
            <a:r>
              <a:rPr lang="ja-JP" altLang="en-US"/>
              <a:t>マスター タイトルの書式設定</a:t>
            </a:r>
            <a:endParaRPr lang="en-US" dirty="0"/>
          </a:p>
        </p:txBody>
      </p:sp>
      <p:sp>
        <p:nvSpPr>
          <p:cNvPr id="10" name="Text Placeholder 9"/>
          <p:cNvSpPr>
            <a:spLocks noGrp="1"/>
          </p:cNvSpPr>
          <p:nvPr>
            <p:ph type="body" sz="quarter" idx="13"/>
          </p:nvPr>
        </p:nvSpPr>
        <p:spPr>
          <a:xfrm>
            <a:off x="818346" y="3682941"/>
            <a:ext cx="7511473" cy="1049283"/>
          </a:xfrm>
        </p:spPr>
        <p:txBody>
          <a:bodyPr vert="horz" lIns="91440" tIns="45720" rIns="91440" bIns="45720" rtlCol="0" anchor="b">
            <a:normAutofit/>
          </a:bodyPr>
          <a:lstStyle>
            <a:lvl1pPr>
              <a:buNone/>
              <a:defRPr lang="en-US" sz="24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732224"/>
            <a:ext cx="7511472" cy="1369836"/>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4A296A-2F8E-453C-9AE8-06C654B11136}" type="datetime1">
              <a:rPr kumimoji="1" lang="ja-JP" altLang="en-US" smtClean="0"/>
              <a:t>2025/2/11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025133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7" name="Title 1"/>
          <p:cNvSpPr>
            <a:spLocks noGrp="1"/>
          </p:cNvSpPr>
          <p:nvPr>
            <p:ph type="title"/>
          </p:nvPr>
        </p:nvSpPr>
        <p:spPr>
          <a:xfrm>
            <a:off x="818347" y="596018"/>
            <a:ext cx="7511473" cy="1312480"/>
          </a:xfrm>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813875C-789E-4278-B2F6-ECC0749A8AE4}" type="datetime1">
              <a:rPr kumimoji="1" lang="ja-JP" altLang="en-US" smtClean="0"/>
              <a:t>2025/2/11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482663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708" y="596018"/>
            <a:ext cx="1778112" cy="5506042"/>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18347" y="596018"/>
            <a:ext cx="5624137" cy="5506042"/>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B16063E-2909-4835-91B9-4DA02899CF91}" type="datetime1">
              <a:rPr kumimoji="1" lang="ja-JP" altLang="en-US" smtClean="0"/>
              <a:t>2025/2/11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254627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solidFill>
                  <a:schemeClr val="tx1"/>
                </a:solidFill>
              </a:defRPr>
            </a:lvl1pPr>
          </a:lstStyle>
          <a:p>
            <a:r>
              <a:rPr lang="ja-JP" altLang="en-US" dirty="0"/>
              <a:t>マスター タイトルの書式設定</a:t>
            </a:r>
            <a:endParaRPr lang="en-US" dirty="0"/>
          </a:p>
        </p:txBody>
      </p:sp>
      <p:sp>
        <p:nvSpPr>
          <p:cNvPr id="3" name="Content Placeholder 2"/>
          <p:cNvSpPr>
            <a:spLocks noGrp="1"/>
          </p:cNvSpPr>
          <p:nvPr>
            <p:ph idx="1"/>
          </p:nvPr>
        </p:nvSpPr>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551708" y="6178260"/>
            <a:ext cx="483406" cy="365125"/>
          </a:xfrm>
        </p:spPr>
        <p:txBody>
          <a:bodyPr/>
          <a:lstStyle/>
          <a:p>
            <a:fld id="{5A9C2B8C-51CA-4594-AFC6-29498B41952D}" type="datetime1">
              <a:rPr kumimoji="1" lang="ja-JP" altLang="en-US" smtClean="0"/>
              <a:t>2025/2/11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7144338" y="6178260"/>
            <a:ext cx="1186347" cy="365125"/>
          </a:xfrm>
        </p:spPr>
        <p:txBody>
          <a:bodyPr/>
          <a:lstStyle>
            <a:lvl1pPr>
              <a:defRPr sz="2400"/>
            </a:lvl1pPr>
          </a:lstStyle>
          <a:p>
            <a:fld id="{84E5AB44-6C43-4864-84E5-D75B94A07FCF}" type="slidenum">
              <a:rPr kumimoji="1" lang="ja-JP" altLang="en-US" smtClean="0"/>
              <a:pPr/>
              <a:t>‹#›</a:t>
            </a:fld>
            <a:endParaRPr kumimoji="1" lang="ja-JP" altLang="en-US" dirty="0"/>
          </a:p>
        </p:txBody>
      </p:sp>
    </p:spTree>
    <p:extLst>
      <p:ext uri="{BB962C8B-B14F-4D97-AF65-F5344CB8AC3E}">
        <p14:creationId xmlns:p14="http://schemas.microsoft.com/office/powerpoint/2010/main" val="3523080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19314" y="3270698"/>
            <a:ext cx="7510506" cy="1823305"/>
          </a:xfrm>
        </p:spPr>
        <p:txBody>
          <a:bodyPr anchor="b">
            <a:normAutofit/>
          </a:bodyPr>
          <a:lstStyle>
            <a:lvl1pPr algn="r">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9314" y="5103810"/>
            <a:ext cx="7510506" cy="99825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2770C22-E414-4906-A05C-194BBC5023B7}" type="datetime1">
              <a:rPr kumimoji="1" lang="ja-JP" altLang="en-US" smtClean="0"/>
              <a:t>2025/2/11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935163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18347" y="2060898"/>
            <a:ext cx="3685073" cy="4031331"/>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40580" y="2060898"/>
            <a:ext cx="3689239" cy="403133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594D997-E1B3-4962-AB01-9510AC780FED}" type="datetime1">
              <a:rPr kumimoji="1" lang="ja-JP" altLang="en-US" smtClean="0"/>
              <a:t>2025/2/11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839703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06306" y="2060898"/>
            <a:ext cx="3397113" cy="733596"/>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18347" y="2786027"/>
            <a:ext cx="3685073"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910150" y="2060898"/>
            <a:ext cx="3419670" cy="725129"/>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65" y="2786027"/>
            <a:ext cx="3701520"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A510319-9696-41C7-A0B1-C79D0FAB72CE}" type="datetime1">
              <a:rPr kumimoji="1" lang="ja-JP" altLang="en-US" smtClean="0"/>
              <a:t>2025/2/11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57480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600"/>
            </a:lvl1p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7148222-9A41-429C-9D88-72B46141A146}" type="datetime1">
              <a:rPr kumimoji="1" lang="ja-JP" altLang="en-US" smtClean="0"/>
              <a:t>2025/2/11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117375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4BA19C-D5EF-4F0E-A2B2-101D4B975ABD}" type="datetime1">
              <a:rPr kumimoji="1" lang="ja-JP" altLang="en-US" smtClean="0"/>
              <a:t>2025/2/11</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9084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18347" y="1754928"/>
            <a:ext cx="2729523" cy="1371600"/>
          </a:xfrm>
        </p:spPr>
        <p:txBody>
          <a:bodyPr anchor="b">
            <a:normAutofit/>
          </a:bodyPr>
          <a:lstStyle>
            <a:lvl1pPr algn="l">
              <a:defRPr sz="22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28856" y="596018"/>
            <a:ext cx="4500964" cy="5506041"/>
          </a:xfrm>
        </p:spPr>
        <p:txBody>
          <a:bodyPr anchor="ctr">
            <a:normAutofit/>
          </a:bodyPr>
          <a:lstStyle>
            <a:lvl1pPr>
              <a:defRPr sz="1800"/>
            </a:lvl1pPr>
            <a:lvl2pPr>
              <a:defRPr sz="1600"/>
            </a:lvl2pPr>
            <a:lvl3pPr>
              <a:defRPr sz="1400"/>
            </a:lvl3pPr>
            <a:lvl4pPr>
              <a:defRPr sz="12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18347" y="3126528"/>
            <a:ext cx="272952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1360CAD-AA14-4A9A-82A5-7F6F74B1D576}" type="datetime1">
              <a:rPr kumimoji="1" lang="ja-JP" altLang="en-US" smtClean="0"/>
              <a:t>2025/2/11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65144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18347" y="1898269"/>
            <a:ext cx="4423803" cy="1371600"/>
          </a:xfrm>
        </p:spPr>
        <p:txBody>
          <a:bodyPr anchor="b">
            <a:normAutofit/>
          </a:bodyPr>
          <a:lstStyle>
            <a:lvl1pPr algn="l">
              <a:defRPr sz="2400" b="0"/>
            </a:lvl1pPr>
          </a:lstStyle>
          <a:p>
            <a:r>
              <a:rPr lang="ja-JP" altLang="en-US"/>
              <a:t>マスター タイトルの書式設定</a:t>
            </a:r>
            <a:endParaRPr lang="en-US" dirty="0"/>
          </a:p>
        </p:txBody>
      </p:sp>
      <p:sp>
        <p:nvSpPr>
          <p:cNvPr id="14" name="Picture Placeholder 2"/>
          <p:cNvSpPr>
            <a:spLocks noGrp="1" noChangeAspect="1"/>
          </p:cNvSpPr>
          <p:nvPr>
            <p:ph type="pic" idx="1"/>
          </p:nvPr>
        </p:nvSpPr>
        <p:spPr>
          <a:xfrm>
            <a:off x="5515442" y="-18288"/>
            <a:ext cx="2500062"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17318" y="3269869"/>
            <a:ext cx="442380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4523649" y="6181344"/>
            <a:ext cx="718502" cy="365125"/>
          </a:xfrm>
        </p:spPr>
        <p:txBody>
          <a:bodyPr/>
          <a:lstStyle/>
          <a:p>
            <a:fld id="{7E550737-9CA4-489A-9C80-E740D5B2F379}" type="datetime1">
              <a:rPr kumimoji="1" lang="ja-JP" altLang="en-US" smtClean="0"/>
              <a:t>2025/2/11</a:t>
            </a:fld>
            <a:endParaRPr kumimoji="1" lang="ja-JP" altLang="en-US"/>
          </a:p>
        </p:txBody>
      </p:sp>
      <p:sp>
        <p:nvSpPr>
          <p:cNvPr id="6" name="Footer Placeholder 5"/>
          <p:cNvSpPr>
            <a:spLocks noGrp="1"/>
          </p:cNvSpPr>
          <p:nvPr>
            <p:ph type="ftr" sz="quarter" idx="11"/>
          </p:nvPr>
        </p:nvSpPr>
        <p:spPr>
          <a:xfrm>
            <a:off x="818348" y="6181344"/>
            <a:ext cx="3705300" cy="365125"/>
          </a:xfrm>
        </p:spPr>
        <p:txBody>
          <a:bodyPr/>
          <a:lstStyle/>
          <a:p>
            <a:endParaRPr kumimoji="1" lang="ja-JP" altLang="en-US"/>
          </a:p>
        </p:txBody>
      </p:sp>
      <p:sp>
        <p:nvSpPr>
          <p:cNvPr id="7" name="Slide Number Placeholder 6"/>
          <p:cNvSpPr>
            <a:spLocks noGrp="1"/>
          </p:cNvSpPr>
          <p:nvPr>
            <p:ph type="sldNum" sz="quarter" idx="12"/>
          </p:nvPr>
        </p:nvSpPr>
        <p:spPr>
          <a:xfrm>
            <a:off x="8024262" y="6181344"/>
            <a:ext cx="305186" cy="329250"/>
          </a:xfrm>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42649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8347" y="596018"/>
            <a:ext cx="7511473" cy="131248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18348" y="2060898"/>
            <a:ext cx="7511472" cy="4041162"/>
          </a:xfrm>
          <a:prstGeom prst="rect">
            <a:avLst/>
          </a:prstGeom>
        </p:spPr>
        <p:txBody>
          <a:bodyPr vert="horz" lIns="91440" tIns="45720" rIns="91440" bIns="45720" rtlCol="0"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551708" y="6178260"/>
            <a:ext cx="1287464"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972CBB3C-9CDD-4C6D-9C7E-EDE408A6334B}" type="datetime1">
              <a:rPr kumimoji="1" lang="ja-JP" altLang="en-US" smtClean="0"/>
              <a:t>2025/2/11</a:t>
            </a:fld>
            <a:endParaRPr kumimoji="1" lang="ja-JP" altLang="en-US"/>
          </a:p>
        </p:txBody>
      </p:sp>
      <p:sp>
        <p:nvSpPr>
          <p:cNvPr id="5" name="Footer Placeholder 4"/>
          <p:cNvSpPr>
            <a:spLocks noGrp="1"/>
          </p:cNvSpPr>
          <p:nvPr>
            <p:ph type="ftr" sz="quarter" idx="3"/>
          </p:nvPr>
        </p:nvSpPr>
        <p:spPr>
          <a:xfrm>
            <a:off x="818347" y="6178260"/>
            <a:ext cx="5624137" cy="365125"/>
          </a:xfrm>
          <a:prstGeom prst="rect">
            <a:avLst/>
          </a:prstGeom>
        </p:spPr>
        <p:txBody>
          <a:bodyPr vert="horz" lIns="91440" tIns="45720" rIns="91440" bIns="45720" rtlCol="0" anchor="ctr"/>
          <a:lstStyle>
            <a:lvl1pPr algn="l">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kumimoji="1" lang="ja-JP" altLang="en-US"/>
          </a:p>
        </p:txBody>
      </p:sp>
      <p:sp>
        <p:nvSpPr>
          <p:cNvPr id="6" name="Slide Number Placeholder 5"/>
          <p:cNvSpPr>
            <a:spLocks noGrp="1"/>
          </p:cNvSpPr>
          <p:nvPr>
            <p:ph type="sldNum" sz="quarter" idx="4"/>
          </p:nvPr>
        </p:nvSpPr>
        <p:spPr>
          <a:xfrm>
            <a:off x="7917202" y="6178260"/>
            <a:ext cx="413483"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219948785"/>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hdr="0" ftr="0" dt="0"/>
  <p:txStyles>
    <p:title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plamo.preferredai.jp/"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hyperlink" Target="https://plamo.preferredai.jp/"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0.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8.png"/><Relationship Id="rId7"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9.png"/><Relationship Id="rId7"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00.png"/><Relationship Id="rId5" Type="http://schemas.openxmlformats.org/officeDocument/2006/relationships/image" Target="../media/image52.png"/><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plamo.preferredai.jp/"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hyperlink" Target="https://plamo.preferredai.jp/"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BF0CCC-21F8-420E-9F5E-D3C697F109D3}"/>
              </a:ext>
            </a:extLst>
          </p:cNvPr>
          <p:cNvSpPr>
            <a:spLocks noGrp="1"/>
          </p:cNvSpPr>
          <p:nvPr>
            <p:ph type="ctrTitle"/>
          </p:nvPr>
        </p:nvSpPr>
        <p:spPr/>
        <p:txBody>
          <a:bodyPr>
            <a:normAutofit/>
          </a:bodyPr>
          <a:lstStyle/>
          <a:p>
            <a:r>
              <a:rPr lang="en-US" altLang="ja-JP" sz="3600" b="1" i="0" u="none" strike="noStrike" cap="none" dirty="0">
                <a:solidFill>
                  <a:schemeClr val="tx1"/>
                </a:solidFill>
                <a:latin typeface="+mj-ea"/>
                <a:ea typeface="+mj-ea"/>
                <a:cs typeface="Arial"/>
                <a:sym typeface="Arial"/>
              </a:rPr>
              <a:t>BERT </a:t>
            </a:r>
            <a:r>
              <a:rPr lang="ja-JP" altLang="en-US" sz="3600" b="1" i="0" u="none" strike="noStrike" cap="none" dirty="0">
                <a:solidFill>
                  <a:schemeClr val="tx1"/>
                </a:solidFill>
                <a:latin typeface="+mj-ea"/>
                <a:ea typeface="+mj-ea"/>
                <a:cs typeface="Arial"/>
                <a:sym typeface="Arial"/>
              </a:rPr>
              <a:t>を用いた原文と要約文の</a:t>
            </a:r>
            <a:br>
              <a:rPr lang="ja-JP" altLang="en-US" sz="3600" b="1" i="0" u="none" strike="noStrike" cap="none" dirty="0">
                <a:solidFill>
                  <a:schemeClr val="tx1"/>
                </a:solidFill>
                <a:latin typeface="+mj-ea"/>
                <a:ea typeface="+mj-ea"/>
                <a:cs typeface="Arial"/>
                <a:sym typeface="Arial"/>
              </a:rPr>
            </a:br>
            <a:r>
              <a:rPr lang="ja-JP" altLang="en-US" sz="3600" b="1" i="0" u="none" strike="noStrike" cap="none" dirty="0">
                <a:solidFill>
                  <a:schemeClr val="tx1"/>
                </a:solidFill>
                <a:latin typeface="+mj-ea"/>
                <a:ea typeface="+mj-ea"/>
                <a:cs typeface="Arial"/>
                <a:sym typeface="Arial"/>
              </a:rPr>
              <a:t>分散表現の統合手法</a:t>
            </a:r>
            <a:br>
              <a:rPr lang="en-US" altLang="ja-JP" sz="3600" dirty="0">
                <a:solidFill>
                  <a:schemeClr val="tx1"/>
                </a:solidFill>
              </a:rPr>
            </a:br>
            <a:endParaRPr kumimoji="1" lang="ja-JP" altLang="en-US" dirty="0">
              <a:solidFill>
                <a:schemeClr val="tx1"/>
              </a:solidFill>
            </a:endParaRPr>
          </a:p>
        </p:txBody>
      </p:sp>
      <p:sp>
        <p:nvSpPr>
          <p:cNvPr id="3" name="字幕 2">
            <a:extLst>
              <a:ext uri="{FF2B5EF4-FFF2-40B4-BE49-F238E27FC236}">
                <a16:creationId xmlns:a16="http://schemas.microsoft.com/office/drawing/2014/main" id="{767C5984-F545-49B2-8DE0-A195430DB3AC}"/>
              </a:ext>
            </a:extLst>
          </p:cNvPr>
          <p:cNvSpPr>
            <a:spLocks noGrp="1"/>
          </p:cNvSpPr>
          <p:nvPr>
            <p:ph type="subTitle" idx="1"/>
          </p:nvPr>
        </p:nvSpPr>
        <p:spPr>
          <a:xfrm>
            <a:off x="2822829" y="4492508"/>
            <a:ext cx="5506991" cy="794857"/>
          </a:xfrm>
        </p:spPr>
        <p:txBody>
          <a:bodyPr>
            <a:normAutofit lnSpcReduction="10000"/>
          </a:bodyPr>
          <a:lstStyle/>
          <a:p>
            <a:pPr algn="r"/>
            <a:r>
              <a:rPr kumimoji="1" lang="ja-JP" altLang="en-US" sz="2000" dirty="0"/>
              <a:t>創発ソフトウェア研究</a:t>
            </a:r>
            <a:r>
              <a:rPr lang="ja-JP" altLang="en-US" sz="2000" dirty="0"/>
              <a:t>室 </a:t>
            </a:r>
            <a:r>
              <a:rPr lang="en-US" altLang="ja-JP" sz="2000" dirty="0"/>
              <a:t>(</a:t>
            </a:r>
            <a:r>
              <a:rPr lang="ja-JP" altLang="en-US" sz="2000" dirty="0"/>
              <a:t>第 </a:t>
            </a:r>
            <a:r>
              <a:rPr lang="en-US" altLang="ja-JP" sz="2000" dirty="0"/>
              <a:t>1 </a:t>
            </a:r>
            <a:r>
              <a:rPr lang="ja-JP" altLang="en-US" sz="2000" dirty="0"/>
              <a:t>グループ</a:t>
            </a:r>
            <a:r>
              <a:rPr lang="en-US" altLang="ja-JP" sz="2000" dirty="0"/>
              <a:t>)</a:t>
            </a:r>
            <a:endParaRPr kumimoji="1" lang="en-US" altLang="ja-JP" sz="2000" dirty="0"/>
          </a:p>
          <a:p>
            <a:pPr algn="r"/>
            <a:r>
              <a:rPr lang="en-US" altLang="ja-JP" sz="2000" dirty="0"/>
              <a:t>2210104043       </a:t>
            </a:r>
            <a:r>
              <a:rPr lang="ja-JP" altLang="en-US" sz="2000" b="1" dirty="0"/>
              <a:t>高山 裕成</a:t>
            </a:r>
            <a:endParaRPr kumimoji="1" lang="ja-JP" altLang="en-US" sz="2000" b="1" dirty="0"/>
          </a:p>
        </p:txBody>
      </p:sp>
      <p:sp>
        <p:nvSpPr>
          <p:cNvPr id="5" name="スライド番号プレースホルダー 4">
            <a:extLst>
              <a:ext uri="{FF2B5EF4-FFF2-40B4-BE49-F238E27FC236}">
                <a16:creationId xmlns:a16="http://schemas.microsoft.com/office/drawing/2014/main" id="{80AFC6DC-3471-4009-ADE6-D210ADFBD05B}"/>
              </a:ext>
            </a:extLst>
          </p:cNvPr>
          <p:cNvSpPr>
            <a:spLocks noGrp="1"/>
          </p:cNvSpPr>
          <p:nvPr>
            <p:ph type="sldNum" sz="quarter" idx="12"/>
          </p:nvPr>
        </p:nvSpPr>
        <p:spPr>
          <a:xfrm>
            <a:off x="7323826" y="6178260"/>
            <a:ext cx="1006859" cy="365125"/>
          </a:xfrm>
        </p:spPr>
        <p:txBody>
          <a:bodyPr/>
          <a:lstStyle/>
          <a:p>
            <a:fld id="{84E5AB44-6C43-4864-84E5-D75B94A07FCF}" type="slidenum">
              <a:rPr kumimoji="1" lang="ja-JP" altLang="en-US" sz="2400" smtClean="0"/>
              <a:t>1</a:t>
            </a:fld>
            <a:endParaRPr kumimoji="1" lang="ja-JP" altLang="en-US" sz="2400" dirty="0"/>
          </a:p>
        </p:txBody>
      </p:sp>
    </p:spTree>
    <p:extLst>
      <p:ext uri="{BB962C8B-B14F-4D97-AF65-F5344CB8AC3E}">
        <p14:creationId xmlns:p14="http://schemas.microsoft.com/office/powerpoint/2010/main" val="1565682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ダイアグラム&#10;&#10;自動的に生成された説明">
            <a:extLst>
              <a:ext uri="{FF2B5EF4-FFF2-40B4-BE49-F238E27FC236}">
                <a16:creationId xmlns:a16="http://schemas.microsoft.com/office/drawing/2014/main" id="{B94DA915-3645-4E5F-F423-BC2E44E77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1147" y="3230917"/>
            <a:ext cx="2893577" cy="2554230"/>
          </a:xfrm>
          <a:prstGeom prst="rect">
            <a:avLst/>
          </a:prstGeom>
        </p:spPr>
      </p:pic>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883250" cy="914730"/>
          </a:xfrm>
        </p:spPr>
        <p:txBody>
          <a:bodyPr>
            <a:normAutofit fontScale="90000"/>
          </a:bodyPr>
          <a:lstStyle/>
          <a:p>
            <a:r>
              <a:rPr kumimoji="1" lang="en-US" altLang="ja-JP" sz="3600" b="1" dirty="0"/>
              <a:t>BERT</a:t>
            </a:r>
            <a:r>
              <a:rPr kumimoji="1" lang="en-US" altLang="ja-JP" sz="2700" baseline="50000" dirty="0">
                <a:effectLst>
                  <a:glow rad="38100">
                    <a:schemeClr val="bg1">
                      <a:lumMod val="65000"/>
                      <a:lumOff val="35000"/>
                      <a:alpha val="40000"/>
                    </a:schemeClr>
                  </a:glow>
                </a:effectLst>
              </a:rPr>
              <a:t>[1]</a:t>
            </a:r>
            <a:r>
              <a:rPr lang="ja-JP" altLang="en-US" sz="3600" dirty="0"/>
              <a:t> </a:t>
            </a:r>
            <a:r>
              <a:rPr lang="en-US" altLang="ja-JP" sz="2000" dirty="0"/>
              <a:t>(</a:t>
            </a:r>
            <a:r>
              <a:rPr lang="en-US" altLang="ja-JP" sz="2000" dirty="0">
                <a:solidFill>
                  <a:schemeClr val="tx1"/>
                </a:solidFill>
              </a:rPr>
              <a:t>Bidirectional Encoder Representations from Transformers</a:t>
            </a:r>
            <a:r>
              <a:rPr lang="en-US" altLang="ja-JP" sz="2000" dirty="0"/>
              <a: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10</a:t>
            </a:fld>
            <a:endParaRPr kumimoji="1" lang="ja-JP" altLang="en-US" dirty="0"/>
          </a:p>
        </p:txBody>
      </p:sp>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3416320"/>
          </a:xfrm>
          <a:prstGeom prst="rect">
            <a:avLst/>
          </a:prstGeom>
          <a:noFill/>
        </p:spPr>
        <p:txBody>
          <a:bodyPr wrap="square" rtlCol="0">
            <a:spAutoFit/>
          </a:bodyPr>
          <a:lstStyle/>
          <a:p>
            <a:pPr marL="285750" indent="-285750">
              <a:buFont typeface="Arial" panose="020B0604020202020204" pitchFamily="34" charset="0"/>
              <a:buChar char="•"/>
            </a:pPr>
            <a:r>
              <a:rPr lang="ja-JP" altLang="en-US" sz="2400" dirty="0"/>
              <a:t>複数の双方向 </a:t>
            </a:r>
            <a:r>
              <a:rPr lang="en" altLang="ja-JP" sz="2400" dirty="0">
                <a:effectLst>
                  <a:glow rad="38100">
                    <a:schemeClr val="bg1">
                      <a:lumMod val="50000"/>
                      <a:lumOff val="50000"/>
                      <a:alpha val="20000"/>
                    </a:schemeClr>
                  </a:glow>
                </a:effectLst>
              </a:rPr>
              <a:t>Transformer</a:t>
            </a:r>
            <a:r>
              <a:rPr lang="en-US" altLang="ja-JP" sz="2400" dirty="0"/>
              <a:t> </a:t>
            </a:r>
            <a:r>
              <a:rPr lang="ja-JP" altLang="en-US" sz="2400" dirty="0"/>
              <a:t>に基づく</a:t>
            </a:r>
            <a:endParaRPr lang="en-US" altLang="ja-JP" sz="2400" dirty="0"/>
          </a:p>
          <a:p>
            <a:r>
              <a:rPr lang="ja-JP" altLang="en-US" sz="2400" dirty="0"/>
              <a:t>　汎用言語モデル</a:t>
            </a:r>
            <a:endParaRPr lang="en-US" altLang="ja-JP" sz="2400" dirty="0"/>
          </a:p>
          <a:p>
            <a:endParaRPr lang="en-US" altLang="ja-JP" sz="2400" dirty="0"/>
          </a:p>
          <a:p>
            <a:pPr marL="285750" indent="-285750">
              <a:buFont typeface="Arial" panose="020B0604020202020204" pitchFamily="34" charset="0"/>
              <a:buChar char="•"/>
            </a:pPr>
            <a:r>
              <a:rPr lang="ja-JP" altLang="en-US" sz="2400" dirty="0"/>
              <a:t>事前学習済みモデルを他のタスクに</a:t>
            </a:r>
            <a:endParaRPr lang="en-US" altLang="ja-JP" sz="2400" dirty="0"/>
          </a:p>
          <a:p>
            <a:r>
              <a:rPr lang="ja-JP" altLang="en-US" sz="2400" dirty="0"/>
              <a:t>　転移させることが容易</a:t>
            </a:r>
            <a:endParaRPr lang="en-US" altLang="ja-JP" sz="2400" dirty="0"/>
          </a:p>
          <a:p>
            <a:endParaRPr lang="en-US" altLang="ja-JP" sz="2400" dirty="0"/>
          </a:p>
          <a:p>
            <a:pPr marL="342900" indent="-342900">
              <a:buFont typeface="Arial" panose="020B0604020202020204" pitchFamily="34" charset="0"/>
              <a:buChar char="•"/>
            </a:pPr>
            <a:r>
              <a:rPr lang="ja-JP" altLang="en-US" sz="2400" dirty="0">
                <a:solidFill>
                  <a:schemeClr val="tx1"/>
                </a:solidFill>
              </a:rPr>
              <a:t>東北大学による事前学習済モデル</a:t>
            </a:r>
            <a:br>
              <a:rPr lang="en-US" altLang="ja-JP" sz="2400" dirty="0">
                <a:solidFill>
                  <a:schemeClr val="tx1"/>
                </a:solidFill>
              </a:rPr>
            </a:br>
            <a:r>
              <a:rPr lang="en-US" altLang="ja-JP" sz="2400" dirty="0">
                <a:solidFill>
                  <a:schemeClr val="tx1"/>
                </a:solidFill>
              </a:rPr>
              <a:t>BERT-base</a:t>
            </a:r>
            <a:r>
              <a:rPr lang="en-US" altLang="ja-JP" sz="2400" baseline="30000" dirty="0">
                <a:solidFill>
                  <a:schemeClr val="tx1"/>
                </a:solidFill>
              </a:rPr>
              <a:t>[2]</a:t>
            </a:r>
            <a:r>
              <a:rPr lang="en-US" altLang="ja-JP" sz="2400" dirty="0">
                <a:solidFill>
                  <a:schemeClr val="tx1"/>
                </a:solidFill>
              </a:rPr>
              <a:t> </a:t>
            </a:r>
            <a:r>
              <a:rPr lang="ja-JP" altLang="en-US" sz="2400" dirty="0">
                <a:solidFill>
                  <a:schemeClr val="tx1"/>
                </a:solidFill>
              </a:rPr>
              <a:t>を使用</a:t>
            </a:r>
            <a:endParaRPr lang="en-US" altLang="ja-JP" sz="2400" dirty="0">
              <a:solidFill>
                <a:schemeClr val="tx1"/>
              </a:solidFill>
            </a:endParaRPr>
          </a:p>
          <a:p>
            <a:pPr marL="342900" indent="-342900">
              <a:buFont typeface="Arial" panose="020B0604020202020204" pitchFamily="34" charset="0"/>
              <a:buChar char="•"/>
            </a:pPr>
            <a:endParaRPr lang="en-US" altLang="ja-JP" sz="2400" dirty="0"/>
          </a:p>
        </p:txBody>
      </p:sp>
      <p:sp>
        <p:nvSpPr>
          <p:cNvPr id="11" name="テキスト ボックス 10">
            <a:extLst>
              <a:ext uri="{FF2B5EF4-FFF2-40B4-BE49-F238E27FC236}">
                <a16:creationId xmlns:a16="http://schemas.microsoft.com/office/drawing/2014/main" id="{4E1D90F4-2C2B-1B8B-C22D-6D00B19440BB}"/>
              </a:ext>
            </a:extLst>
          </p:cNvPr>
          <p:cNvSpPr txBox="1"/>
          <p:nvPr/>
        </p:nvSpPr>
        <p:spPr>
          <a:xfrm>
            <a:off x="813315" y="5138598"/>
            <a:ext cx="4572000" cy="1123384"/>
          </a:xfrm>
          <a:prstGeom prst="rect">
            <a:avLst/>
          </a:prstGeom>
          <a:noFill/>
          <a:ln>
            <a:solidFill>
              <a:schemeClr val="tx1"/>
            </a:solidFill>
            <a:prstDash val="sysDash"/>
          </a:ln>
        </p:spPr>
        <p:txBody>
          <a:bodyPr wrap="square">
            <a:spAutoFit/>
          </a:bodyPr>
          <a:lstStyle/>
          <a:p>
            <a:r>
              <a:rPr lang="en" altLang="ja-JP" sz="1100" dirty="0"/>
              <a:t>[1]Devlin, Jacob and Chang, Ming-Wei and Lee, Kenton and Toutanova, Kristina. </a:t>
            </a:r>
          </a:p>
          <a:p>
            <a:r>
              <a:rPr lang="en" altLang="ja-JP" sz="1100" dirty="0"/>
              <a:t>BERT: Pre-training of Deep Bidirectional Transformers for Language Understanding. 2019.</a:t>
            </a:r>
            <a:br>
              <a:rPr lang="en" altLang="ja-JP" sz="1100" dirty="0"/>
            </a:br>
            <a:endParaRPr lang="en" altLang="ja-JP" sz="1100" dirty="0"/>
          </a:p>
          <a:p>
            <a:r>
              <a:rPr kumimoji="1" lang="en-US" altLang="ja-JP" sz="1200" b="0" i="0" u="none" strike="noStrike" kern="1200" cap="none" spc="0" normalizeH="0" baseline="0" noProof="0" dirty="0">
                <a:ln>
                  <a:noFill/>
                </a:ln>
                <a:effectLst/>
                <a:uLnTx/>
                <a:uFillTx/>
                <a:latin typeface="游ゴシック" panose="020F0502020204030204"/>
                <a:ea typeface="游ゴシック" panose="020B0400000000000000" pitchFamily="50" charset="-128"/>
                <a:cs typeface="+mn-cs"/>
              </a:rPr>
              <a:t>[2]https://huggingface.co/cl-tohoku/bert-base-japanese-v3</a:t>
            </a:r>
            <a:endParaRPr kumimoji="1" lang="ja-JP" altLang="en-US" sz="1100" dirty="0"/>
          </a:p>
        </p:txBody>
      </p:sp>
    </p:spTree>
    <p:extLst>
      <p:ext uri="{BB962C8B-B14F-4D97-AF65-F5344CB8AC3E}">
        <p14:creationId xmlns:p14="http://schemas.microsoft.com/office/powerpoint/2010/main" val="3074481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23D06-9FF3-D347-F9A8-E95AC9687A6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A5B3FDC-553F-66DC-3FBA-A96BFFA17D32}"/>
              </a:ext>
            </a:extLst>
          </p:cNvPr>
          <p:cNvSpPr>
            <a:spLocks noGrp="1"/>
          </p:cNvSpPr>
          <p:nvPr>
            <p:ph type="title"/>
          </p:nvPr>
        </p:nvSpPr>
        <p:spPr>
          <a:xfrm>
            <a:off x="818347" y="596018"/>
            <a:ext cx="7883250" cy="914730"/>
          </a:xfrm>
        </p:spPr>
        <p:txBody>
          <a:bodyPr>
            <a:normAutofit/>
          </a:bodyPr>
          <a:lstStyle/>
          <a:p>
            <a:r>
              <a:rPr kumimoji="1" lang="en-US" altLang="ja-JP" sz="3600" b="1" dirty="0"/>
              <a:t>PLaMo</a:t>
            </a:r>
            <a:endParaRPr kumimoji="1" lang="ja-JP" altLang="en-US" sz="3600" dirty="0"/>
          </a:p>
        </p:txBody>
      </p:sp>
      <p:sp>
        <p:nvSpPr>
          <p:cNvPr id="4" name="スライド番号プレースホルダー 3">
            <a:extLst>
              <a:ext uri="{FF2B5EF4-FFF2-40B4-BE49-F238E27FC236}">
                <a16:creationId xmlns:a16="http://schemas.microsoft.com/office/drawing/2014/main" id="{089086F4-609D-6D08-FD20-E174FDDD5C6F}"/>
              </a:ext>
            </a:extLst>
          </p:cNvPr>
          <p:cNvSpPr>
            <a:spLocks noGrp="1"/>
          </p:cNvSpPr>
          <p:nvPr>
            <p:ph type="sldNum" sz="quarter" idx="12"/>
          </p:nvPr>
        </p:nvSpPr>
        <p:spPr/>
        <p:txBody>
          <a:bodyPr/>
          <a:lstStyle/>
          <a:p>
            <a:fld id="{84E5AB44-6C43-4864-84E5-D75B94A07FCF}" type="slidenum">
              <a:rPr kumimoji="1" lang="ja-JP" altLang="en-US" smtClean="0"/>
              <a:pPr/>
              <a:t>11</a:t>
            </a:fld>
            <a:endParaRPr kumimoji="1" lang="ja-JP" altLang="en-US" dirty="0"/>
          </a:p>
        </p:txBody>
      </p:sp>
      <p:sp>
        <p:nvSpPr>
          <p:cNvPr id="13" name="テキスト ボックス 12">
            <a:extLst>
              <a:ext uri="{FF2B5EF4-FFF2-40B4-BE49-F238E27FC236}">
                <a16:creationId xmlns:a16="http://schemas.microsoft.com/office/drawing/2014/main" id="{F66A0A81-CB26-71CC-18ED-5BD1517500E2}"/>
              </a:ext>
            </a:extLst>
          </p:cNvPr>
          <p:cNvSpPr txBox="1"/>
          <p:nvPr/>
        </p:nvSpPr>
        <p:spPr>
          <a:xfrm>
            <a:off x="813315" y="1510748"/>
            <a:ext cx="7511473" cy="2677656"/>
          </a:xfrm>
          <a:prstGeom prst="rect">
            <a:avLst/>
          </a:prstGeom>
          <a:noFill/>
        </p:spPr>
        <p:txBody>
          <a:bodyPr wrap="square" rtlCol="0">
            <a:spAutoFit/>
          </a:bodyPr>
          <a:lstStyle/>
          <a:p>
            <a:pPr marL="285750" indent="-285750">
              <a:buFont typeface="Arial" panose="020B0604020202020204" pitchFamily="34" charset="0"/>
              <a:buChar char="•"/>
            </a:pPr>
            <a:r>
              <a:rPr lang="en-US" altLang="ja-JP" sz="2400" dirty="0"/>
              <a:t>Preferred Elements </a:t>
            </a:r>
            <a:r>
              <a:rPr lang="ja-JP" altLang="en-US" sz="2400" dirty="0"/>
              <a:t>社が開発・公開している</a:t>
            </a:r>
            <a:br>
              <a:rPr lang="en-US" altLang="ja-JP" sz="2400" dirty="0"/>
            </a:br>
            <a:r>
              <a:rPr lang="ja-JP" altLang="en-US" sz="2400" dirty="0"/>
              <a:t>日本語に特化した大規模言語モデル</a:t>
            </a:r>
            <a:br>
              <a:rPr lang="en-US" altLang="ja-JP" sz="2400" dirty="0"/>
            </a:br>
            <a:endParaRPr lang="en-US" altLang="ja-JP" sz="2400" dirty="0"/>
          </a:p>
          <a:p>
            <a:pPr marL="285750" indent="-285750">
              <a:buFont typeface="Arial" panose="020B0604020202020204" pitchFamily="34" charset="0"/>
              <a:buChar char="•"/>
            </a:pPr>
            <a:r>
              <a:rPr lang="ja-JP" altLang="en-US" sz="2400" dirty="0"/>
              <a:t>既存モデルをベースに用いず合計</a:t>
            </a:r>
            <a:r>
              <a:rPr lang="en-US" altLang="ja-JP" sz="2400" dirty="0"/>
              <a:t> 2 </a:t>
            </a:r>
            <a:r>
              <a:rPr lang="ja-JP" altLang="en-US" sz="2400" dirty="0"/>
              <a:t>兆トークン分のテキストデータで事前学習 </a:t>
            </a:r>
            <a:r>
              <a:rPr lang="en-US" altLang="ja-JP" sz="2400" dirty="0"/>
              <a:t>(PLaMo-100B </a:t>
            </a:r>
            <a:r>
              <a:rPr lang="ja-JP" altLang="en-US" sz="2400" dirty="0"/>
              <a:t>モデル</a:t>
            </a:r>
            <a:r>
              <a:rPr lang="en-US" altLang="ja-JP" sz="2400" dirty="0"/>
              <a:t>)</a:t>
            </a:r>
            <a:br>
              <a:rPr lang="en-US" altLang="ja-JP" sz="2400" dirty="0"/>
            </a:br>
            <a:endParaRPr lang="en-US" altLang="ja-JP" sz="2400" dirty="0"/>
          </a:p>
          <a:p>
            <a:pPr marL="285750" indent="-285750">
              <a:buFont typeface="Arial" panose="020B0604020202020204" pitchFamily="34" charset="0"/>
              <a:buChar char="•"/>
            </a:pPr>
            <a:r>
              <a:rPr lang="ja-JP" altLang="en-US" sz="2400" dirty="0"/>
              <a:t>要約文生成には </a:t>
            </a:r>
            <a:r>
              <a:rPr lang="en-US" altLang="ja-JP" sz="2400" dirty="0"/>
              <a:t>‘</a:t>
            </a:r>
            <a:r>
              <a:rPr lang="en-US" altLang="ja-JP" sz="2400" dirty="0" err="1"/>
              <a:t>plamo</a:t>
            </a:r>
            <a:r>
              <a:rPr lang="en-US" altLang="ja-JP" sz="2400" dirty="0"/>
              <a:t>-beta’ </a:t>
            </a:r>
            <a:r>
              <a:rPr lang="ja-JP" altLang="en-US" sz="2400" dirty="0"/>
              <a:t>モデルを使用</a:t>
            </a:r>
            <a:endParaRPr lang="en-US" altLang="ja-JP" sz="2400" dirty="0"/>
          </a:p>
        </p:txBody>
      </p:sp>
      <p:sp>
        <p:nvSpPr>
          <p:cNvPr id="3" name="テキスト ボックス 2">
            <a:extLst>
              <a:ext uri="{FF2B5EF4-FFF2-40B4-BE49-F238E27FC236}">
                <a16:creationId xmlns:a16="http://schemas.microsoft.com/office/drawing/2014/main" id="{9AD25E65-120A-D00E-20F2-4C943FDA8601}"/>
              </a:ext>
            </a:extLst>
          </p:cNvPr>
          <p:cNvSpPr txBox="1"/>
          <p:nvPr/>
        </p:nvSpPr>
        <p:spPr>
          <a:xfrm>
            <a:off x="1108948" y="5486125"/>
            <a:ext cx="4572000" cy="600164"/>
          </a:xfrm>
          <a:prstGeom prst="rect">
            <a:avLst/>
          </a:prstGeom>
          <a:noFill/>
          <a:ln>
            <a:solidFill>
              <a:schemeClr val="tx1"/>
            </a:solidFill>
            <a:prstDash val="sysDash"/>
          </a:ln>
        </p:spPr>
        <p:txBody>
          <a:bodyPr wrap="square">
            <a:spAutoFit/>
          </a:bodyPr>
          <a:lstStyle/>
          <a:p>
            <a:r>
              <a:rPr lang="en-US" altLang="ja-JP" sz="1100" dirty="0"/>
              <a:t>Preferred Elements: </a:t>
            </a:r>
            <a:r>
              <a:rPr lang="en-US" altLang="ja-JP" sz="1100" dirty="0" err="1"/>
              <a:t>Kenshin</a:t>
            </a:r>
            <a:r>
              <a:rPr lang="en-US" altLang="ja-JP" sz="1100" dirty="0"/>
              <a:t> Abe et al. </a:t>
            </a:r>
          </a:p>
          <a:p>
            <a:r>
              <a:rPr lang="en-US" altLang="ja-JP" sz="1100" dirty="0"/>
              <a:t>PLaMo-100B: A Ground-Up Language Model Designed for Japanese Proficiency, </a:t>
            </a:r>
            <a:r>
              <a:rPr lang="en-US" altLang="ja-JP" sz="1100" dirty="0" err="1"/>
              <a:t>arXiv</a:t>
            </a:r>
            <a:r>
              <a:rPr lang="en-US" altLang="ja-JP" sz="1100" dirty="0"/>
              <a:t> preprint arXiv:2410.07563, 2024</a:t>
            </a:r>
            <a:endParaRPr kumimoji="1" lang="ja-JP" altLang="en-US" sz="1100" dirty="0"/>
          </a:p>
        </p:txBody>
      </p:sp>
    </p:spTree>
    <p:extLst>
      <p:ext uri="{BB962C8B-B14F-4D97-AF65-F5344CB8AC3E}">
        <p14:creationId xmlns:p14="http://schemas.microsoft.com/office/powerpoint/2010/main" val="2643279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2F52F-3009-B6F5-83C9-2302BA3DBC5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844BE81-2557-E79C-45A2-B22571ABA66C}"/>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7E1A81DE-719C-02D2-E60A-9BB9E6C8023B}"/>
              </a:ext>
            </a:extLst>
          </p:cNvPr>
          <p:cNvSpPr>
            <a:spLocks noGrp="1"/>
          </p:cNvSpPr>
          <p:nvPr>
            <p:ph idx="1"/>
          </p:nvPr>
        </p:nvSpPr>
        <p:spPr>
          <a:xfrm>
            <a:off x="856061" y="2134475"/>
            <a:ext cx="7429499" cy="3066177"/>
          </a:xfrm>
        </p:spPr>
        <p:txBody>
          <a:bodyPr>
            <a:normAutofit/>
          </a:bodyPr>
          <a:lstStyle/>
          <a:p>
            <a:r>
              <a:rPr lang="ja-JP" altLang="en-US" sz="2400" dirty="0"/>
              <a:t>はじめに</a:t>
            </a:r>
            <a:endParaRPr lang="en-US" altLang="ja-JP" sz="2400" dirty="0"/>
          </a:p>
          <a:p>
            <a:r>
              <a:rPr lang="ja-JP" altLang="en-US" sz="2400" dirty="0"/>
              <a:t>要素技術</a:t>
            </a:r>
            <a:endParaRPr lang="en-US" altLang="ja-JP" sz="2400" dirty="0"/>
          </a:p>
          <a:p>
            <a:r>
              <a:rPr lang="ja-JP" altLang="en-US" sz="2400" dirty="0">
                <a:solidFill>
                  <a:srgbClr val="FFC000"/>
                </a:solidFill>
              </a:rPr>
              <a:t>提案手法</a:t>
            </a:r>
            <a:endParaRPr lang="en-US" altLang="ja-JP" sz="2400" dirty="0">
              <a:solidFill>
                <a:srgbClr val="FFC000"/>
              </a:solidFill>
            </a:endParaRPr>
          </a:p>
          <a:p>
            <a:r>
              <a:rPr lang="ja-JP" altLang="en-US" sz="2400" dirty="0"/>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まとめと今後の展望</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1BF54AEF-7067-404A-C9E4-61A5E15E83D4}"/>
              </a:ext>
            </a:extLst>
          </p:cNvPr>
          <p:cNvSpPr>
            <a:spLocks noGrp="1"/>
          </p:cNvSpPr>
          <p:nvPr>
            <p:ph type="sldNum" sz="quarter" idx="12"/>
          </p:nvPr>
        </p:nvSpPr>
        <p:spPr/>
        <p:txBody>
          <a:bodyPr/>
          <a:lstStyle/>
          <a:p>
            <a:fld id="{84E5AB44-6C43-4864-84E5-D75B94A07FCF}" type="slidenum">
              <a:rPr kumimoji="1" lang="ja-JP" altLang="en-US" smtClean="0"/>
              <a:t>12</a:t>
            </a:fld>
            <a:endParaRPr kumimoji="1" lang="ja-JP" altLang="en-US" dirty="0"/>
          </a:p>
        </p:txBody>
      </p:sp>
    </p:spTree>
    <p:extLst>
      <p:ext uri="{BB962C8B-B14F-4D97-AF65-F5344CB8AC3E}">
        <p14:creationId xmlns:p14="http://schemas.microsoft.com/office/powerpoint/2010/main" val="223633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BB62D-1F95-AB3F-94F7-B50E34822D02}"/>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4C848BC9-95C2-E395-E7E9-EF5A87870F8A}"/>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3200" b="1" dirty="0">
                <a:latin typeface="+mn-ea"/>
              </a:rPr>
              <a:t>livedoor </a:t>
            </a:r>
            <a:r>
              <a:rPr lang="ja-JP" altLang="en-US" sz="3200" b="1" dirty="0">
                <a:latin typeface="+mn-ea"/>
              </a:rPr>
              <a:t>ニュースコーパスデータセット</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67D8D991-EBE6-115F-5237-A8ACD78A5093}"/>
              </a:ext>
            </a:extLst>
          </p:cNvPr>
          <p:cNvSpPr>
            <a:spLocks noGrp="1"/>
          </p:cNvSpPr>
          <p:nvPr>
            <p:ph type="sldNum" sz="quarter" idx="12"/>
          </p:nvPr>
        </p:nvSpPr>
        <p:spPr/>
        <p:txBody>
          <a:bodyPr/>
          <a:lstStyle/>
          <a:p>
            <a:fld id="{84E5AB44-6C43-4864-84E5-D75B94A07FCF}" type="slidenum">
              <a:rPr kumimoji="1" lang="ja-JP" altLang="en-US" smtClean="0"/>
              <a:t>13</a:t>
            </a:fld>
            <a:endParaRPr kumimoji="1" lang="ja-JP" altLang="en-US"/>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E5CB2120-483C-FDD6-1198-B853613B3E6F}"/>
                  </a:ext>
                </a:extLst>
              </p:cNvPr>
              <p:cNvSpPr txBox="1"/>
              <p:nvPr/>
            </p:nvSpPr>
            <p:spPr>
              <a:xfrm>
                <a:off x="288340" y="1426808"/>
                <a:ext cx="8567320" cy="4759957"/>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ja-JP" sz="2400" dirty="0">
                    <a:solidFill>
                      <a:schemeClr val="tx1"/>
                    </a:solidFill>
                  </a:rPr>
                  <a:t>9 </a:t>
                </a:r>
                <a:r>
                  <a:rPr lang="ja-JP" altLang="en-US" sz="2400" dirty="0">
                    <a:solidFill>
                      <a:schemeClr val="tx1"/>
                    </a:solidFill>
                  </a:rPr>
                  <a:t>つのカテゴリ</a:t>
                </a:r>
                <a:r>
                  <a:rPr lang="en-US" altLang="ja-JP" sz="2400" dirty="0">
                    <a:solidFill>
                      <a:schemeClr val="tx1"/>
                    </a:solidFill>
                  </a:rPr>
                  <a:t>, </a:t>
                </a:r>
                <a:r>
                  <a:rPr lang="ja-JP" altLang="en-US" sz="2400" dirty="0">
                    <a:solidFill>
                      <a:schemeClr val="tx1"/>
                    </a:solidFill>
                  </a:rPr>
                  <a:t>計 </a:t>
                </a:r>
                <a:r>
                  <a:rPr lang="en-US" altLang="ja-JP" sz="2400" dirty="0">
                    <a:solidFill>
                      <a:schemeClr val="tx1"/>
                    </a:solidFill>
                  </a:rPr>
                  <a:t>7,367 </a:t>
                </a:r>
                <a:r>
                  <a:rPr lang="ja-JP" altLang="en-US" sz="2400" dirty="0">
                    <a:solidFill>
                      <a:schemeClr val="tx1"/>
                    </a:solidFill>
                  </a:rPr>
                  <a:t>記事</a:t>
                </a:r>
                <a:endParaRPr lang="en-US" altLang="ja-JP" sz="2400" dirty="0">
                  <a:solidFill>
                    <a:schemeClr val="tx1"/>
                  </a:solidFill>
                </a:endParaRPr>
              </a:p>
              <a:p>
                <a:pPr marL="342900" indent="-342900">
                  <a:lnSpc>
                    <a:spcPct val="150000"/>
                  </a:lnSpc>
                  <a:buFont typeface="Arial" panose="020B0604020202020204" pitchFamily="34" charset="0"/>
                  <a:buChar char="•"/>
                </a:pPr>
                <a:r>
                  <a:rPr lang="ja-JP" altLang="en-US" sz="2400" dirty="0">
                    <a:solidFill>
                      <a:schemeClr val="tx1"/>
                    </a:solidFill>
                  </a:rPr>
                  <a:t>各記事データ </a:t>
                </a:r>
                <a14:m>
                  <m:oMath xmlns:m="http://schemas.openxmlformats.org/officeDocument/2006/math">
                    <m:r>
                      <m:rPr>
                        <m:sty m:val="p"/>
                      </m:rPr>
                      <a:rPr lang="en-US" altLang="ja-JP" sz="2400" b="0" i="0" smtClean="0">
                        <a:latin typeface="Cambria Math" panose="02040503050406030204" pitchFamily="18" charset="0"/>
                      </a:rPr>
                      <m:t>D</m:t>
                    </m:r>
                  </m:oMath>
                </a14:m>
                <a:r>
                  <a:rPr lang="ja-JP" altLang="en-US" sz="2400" dirty="0">
                    <a:solidFill>
                      <a:schemeClr val="tx1"/>
                    </a:solidFill>
                  </a:rPr>
                  <a:t> は</a:t>
                </a:r>
                <a:r>
                  <a:rPr lang="ja-JP" altLang="en-US" sz="2400" b="1" dirty="0">
                    <a:solidFill>
                      <a:schemeClr val="tx1"/>
                    </a:solidFill>
                  </a:rPr>
                  <a:t>カテゴリ名</a:t>
                </a:r>
                <a:r>
                  <a:rPr lang="ja-JP" altLang="en-US" sz="2400" dirty="0">
                    <a:solidFill>
                      <a:schemeClr val="tx1"/>
                    </a:solidFill>
                  </a:rPr>
                  <a:t> </a:t>
                </a:r>
                <a14:m>
                  <m:oMath xmlns:m="http://schemas.openxmlformats.org/officeDocument/2006/math">
                    <m:sSub>
                      <m:sSubPr>
                        <m:ctrlPr>
                          <a:rPr lang="en-US" altLang="ja-JP" sz="2400" i="1" smtClean="0">
                            <a:solidFill>
                              <a:schemeClr val="tx1"/>
                            </a:solidFill>
                            <a:latin typeface="Cambria Math" panose="02040503050406030204" pitchFamily="18" charset="0"/>
                          </a:rPr>
                        </m:ctrlPr>
                      </m:sSubPr>
                      <m:e>
                        <m:r>
                          <m:rPr>
                            <m:sty m:val="p"/>
                          </m:rPr>
                          <a:rPr lang="en-US" altLang="ja-JP" sz="2400" b="0" i="0" smtClean="0">
                            <a:solidFill>
                              <a:schemeClr val="tx1"/>
                            </a:solidFill>
                            <a:latin typeface="Cambria Math" panose="02040503050406030204" pitchFamily="18" charset="0"/>
                          </a:rPr>
                          <m:t>D</m:t>
                        </m:r>
                      </m:e>
                      <m:sub>
                        <m:r>
                          <m:rPr>
                            <m:sty m:val="p"/>
                          </m:rPr>
                          <a:rPr lang="en-US" altLang="ja-JP" sz="2400" b="0" i="0" smtClean="0">
                            <a:solidFill>
                              <a:schemeClr val="tx1"/>
                            </a:solidFill>
                            <a:latin typeface="Cambria Math" panose="02040503050406030204" pitchFamily="18" charset="0"/>
                          </a:rPr>
                          <m:t>label</m:t>
                        </m:r>
                      </m:sub>
                    </m:sSub>
                  </m:oMath>
                </a14:m>
                <a:r>
                  <a:rPr lang="en-US" altLang="ja-JP" sz="2400" dirty="0">
                    <a:solidFill>
                      <a:schemeClr val="tx1"/>
                    </a:solidFill>
                  </a:rPr>
                  <a:t>, </a:t>
                </a:r>
                <a:r>
                  <a:rPr lang="ja-JP" altLang="en-US" sz="2400" b="1" dirty="0">
                    <a:solidFill>
                      <a:schemeClr val="tx1"/>
                    </a:solidFill>
                  </a:rPr>
                  <a:t>記事タイトル</a:t>
                </a:r>
                <a:r>
                  <a:rPr lang="ja-JP" altLang="en-US" sz="2400" dirty="0">
                    <a:solidFill>
                      <a:schemeClr val="tx1"/>
                    </a:solidFill>
                  </a:rPr>
                  <a:t> </a:t>
                </a:r>
                <a14:m>
                  <m:oMath xmlns:m="http://schemas.openxmlformats.org/officeDocument/2006/math">
                    <m:sSub>
                      <m:sSubPr>
                        <m:ctrlPr>
                          <a:rPr lang="en-US" altLang="ja-JP" sz="2400" i="1">
                            <a:latin typeface="Cambria Math" panose="02040503050406030204" pitchFamily="18" charset="0"/>
                          </a:rPr>
                        </m:ctrlPr>
                      </m:sSubPr>
                      <m:e>
                        <m:r>
                          <m:rPr>
                            <m:sty m:val="p"/>
                          </m:rPr>
                          <a:rPr lang="en-US" altLang="ja-JP" sz="2400" i="0">
                            <a:latin typeface="Cambria Math" panose="02040503050406030204" pitchFamily="18" charset="0"/>
                          </a:rPr>
                          <m:t>D</m:t>
                        </m:r>
                      </m:e>
                      <m:sub>
                        <m:r>
                          <m:rPr>
                            <m:sty m:val="p"/>
                          </m:rPr>
                          <a:rPr lang="en-US" altLang="ja-JP" sz="2400" b="0" i="0" smtClean="0">
                            <a:latin typeface="Cambria Math" panose="02040503050406030204" pitchFamily="18" charset="0"/>
                          </a:rPr>
                          <m:t>title</m:t>
                        </m:r>
                      </m:sub>
                    </m:sSub>
                    <m:r>
                      <a:rPr lang="en-US" altLang="ja-JP" sz="2400" i="1">
                        <a:latin typeface="Cambria Math" panose="02040503050406030204" pitchFamily="18" charset="0"/>
                      </a:rPr>
                      <m:t> </m:t>
                    </m:r>
                  </m:oMath>
                </a14:m>
                <a:r>
                  <a:rPr lang="en-US" altLang="ja-JP" sz="2400" dirty="0">
                    <a:solidFill>
                      <a:schemeClr val="tx1"/>
                    </a:solidFill>
                  </a:rPr>
                  <a:t>, </a:t>
                </a:r>
              </a:p>
              <a:p>
                <a:pPr>
                  <a:lnSpc>
                    <a:spcPct val="150000"/>
                  </a:lnSpc>
                </a:pPr>
                <a:r>
                  <a:rPr lang="en-US" altLang="ja-JP" sz="2400" dirty="0">
                    <a:solidFill>
                      <a:schemeClr val="tx1"/>
                    </a:solidFill>
                  </a:rPr>
                  <a:t>    </a:t>
                </a:r>
                <a:r>
                  <a:rPr lang="ja-JP" altLang="en-US" sz="2400" b="1" dirty="0">
                    <a:solidFill>
                      <a:schemeClr val="tx1"/>
                    </a:solidFill>
                  </a:rPr>
                  <a:t>記事本文</a:t>
                </a:r>
                <a:r>
                  <a:rPr lang="ja-JP" altLang="en-US" sz="2400" dirty="0">
                    <a:solidFill>
                      <a:schemeClr val="tx1"/>
                    </a:solidFill>
                  </a:rPr>
                  <a:t> </a:t>
                </a:r>
                <a14:m>
                  <m:oMath xmlns:m="http://schemas.openxmlformats.org/officeDocument/2006/math">
                    <m:sSub>
                      <m:sSubPr>
                        <m:ctrlPr>
                          <a:rPr lang="en-US" altLang="ja-JP" sz="2400" i="1" smtClean="0">
                            <a:solidFill>
                              <a:schemeClr val="tx1"/>
                            </a:solidFill>
                            <a:latin typeface="Cambria Math" panose="02040503050406030204" pitchFamily="18" charset="0"/>
                          </a:rPr>
                        </m:ctrlPr>
                      </m:sSubPr>
                      <m:e>
                        <m:r>
                          <m:rPr>
                            <m:sty m:val="p"/>
                          </m:rPr>
                          <a:rPr lang="en-US" altLang="ja-JP" sz="2400" b="0" i="0" smtClean="0">
                            <a:solidFill>
                              <a:schemeClr val="tx1"/>
                            </a:solidFill>
                            <a:latin typeface="Cambria Math" panose="02040503050406030204" pitchFamily="18" charset="0"/>
                          </a:rPr>
                          <m:t>D</m:t>
                        </m:r>
                      </m:e>
                      <m:sub>
                        <m:r>
                          <m:rPr>
                            <m:sty m:val="p"/>
                          </m:rPr>
                          <a:rPr lang="en-US" altLang="ja-JP" sz="2400" b="0" i="0" smtClean="0">
                            <a:solidFill>
                              <a:schemeClr val="tx1"/>
                            </a:solidFill>
                            <a:latin typeface="Cambria Math" panose="02040503050406030204" pitchFamily="18" charset="0"/>
                          </a:rPr>
                          <m:t>body</m:t>
                        </m:r>
                      </m:sub>
                    </m:sSub>
                  </m:oMath>
                </a14:m>
                <a:r>
                  <a:rPr lang="ja-JP" altLang="en-US" sz="2400" dirty="0">
                    <a:solidFill>
                      <a:schemeClr val="tx1"/>
                    </a:solidFill>
                  </a:rPr>
                  <a:t> などのメタデータから構成</a:t>
                </a:r>
                <a:endParaRPr lang="en-US" altLang="ja-JP" sz="2400" dirty="0">
                  <a:solidFill>
                    <a:schemeClr val="tx1"/>
                  </a:solidFill>
                </a:endParaRPr>
              </a:p>
              <a:p>
                <a:pPr marL="342900" indent="-342900">
                  <a:lnSpc>
                    <a:spcPct val="150000"/>
                  </a:lnSpc>
                  <a:buFont typeface="Arial" panose="020B0604020202020204" pitchFamily="34" charset="0"/>
                  <a:buChar char="•"/>
                </a:pPr>
                <a:r>
                  <a:rPr lang="ja-JP" altLang="en-US" sz="2400" dirty="0">
                    <a:solidFill>
                      <a:schemeClr val="tx1"/>
                    </a:solidFill>
                  </a:rPr>
                  <a:t>本研究では以下のようにラベルとカテゴリ名を対応</a:t>
                </a:r>
                <a:br>
                  <a:rPr lang="en-US" altLang="ja-JP" sz="2400" dirty="0">
                    <a:solidFill>
                      <a:schemeClr val="tx1"/>
                    </a:solidFill>
                  </a:rPr>
                </a:br>
                <a:endParaRPr lang="en-US" altLang="ja-JP" sz="2400" dirty="0">
                  <a:solidFill>
                    <a:schemeClr val="tx1"/>
                  </a:solidFill>
                </a:endParaRPr>
              </a:p>
              <a:p>
                <a:pPr lvl="1"/>
                <a:r>
                  <a:rPr lang="en-US" altLang="ja-JP" sz="2400" dirty="0">
                    <a:solidFill>
                      <a:schemeClr val="tx1"/>
                    </a:solidFill>
                  </a:rPr>
                  <a:t>0 : </a:t>
                </a:r>
                <a:r>
                  <a:rPr lang="ja-JP" altLang="en-US" sz="2400" dirty="0">
                    <a:solidFill>
                      <a:schemeClr val="tx1"/>
                    </a:solidFill>
                  </a:rPr>
                  <a:t>独女通信</a:t>
                </a:r>
                <a:r>
                  <a:rPr lang="en-US" altLang="ja-JP" sz="2400" dirty="0">
                    <a:solidFill>
                      <a:schemeClr val="tx1"/>
                    </a:solidFill>
                  </a:rPr>
                  <a:t>				5 : Peachy 	</a:t>
                </a:r>
              </a:p>
              <a:p>
                <a:pPr lvl="1"/>
                <a:r>
                  <a:rPr lang="en-US" altLang="ja-JP" sz="2400" dirty="0">
                    <a:solidFill>
                      <a:schemeClr val="tx1"/>
                    </a:solidFill>
                  </a:rPr>
                  <a:t>1 : IT </a:t>
                </a:r>
                <a:r>
                  <a:rPr lang="ja-JP" altLang="en-US" sz="2400" dirty="0">
                    <a:solidFill>
                      <a:schemeClr val="tx1"/>
                    </a:solidFill>
                  </a:rPr>
                  <a:t>ライフハック</a:t>
                </a:r>
                <a:r>
                  <a:rPr lang="en-US" altLang="ja-JP" sz="2400" dirty="0">
                    <a:solidFill>
                      <a:schemeClr val="tx1"/>
                    </a:solidFill>
                  </a:rPr>
                  <a:t>		6 : </a:t>
                </a:r>
                <a:r>
                  <a:rPr lang="ja-JP" altLang="en-US" sz="2400" dirty="0">
                    <a:solidFill>
                      <a:schemeClr val="tx1"/>
                    </a:solidFill>
                  </a:rPr>
                  <a:t>エスマックス</a:t>
                </a:r>
                <a:endParaRPr lang="en-US" altLang="ja-JP" sz="2400" dirty="0">
                  <a:solidFill>
                    <a:schemeClr val="tx1"/>
                  </a:solidFill>
                </a:endParaRPr>
              </a:p>
              <a:p>
                <a:pPr lvl="1"/>
                <a:r>
                  <a:rPr lang="en-US" altLang="ja-JP" sz="2400" dirty="0">
                    <a:solidFill>
                      <a:schemeClr val="tx1"/>
                    </a:solidFill>
                  </a:rPr>
                  <a:t>2 : </a:t>
                </a:r>
                <a:r>
                  <a:rPr lang="ja-JP" altLang="en-US" sz="2400" dirty="0">
                    <a:solidFill>
                      <a:schemeClr val="tx1"/>
                    </a:solidFill>
                  </a:rPr>
                  <a:t>家電チャンネル</a:t>
                </a:r>
                <a:r>
                  <a:rPr lang="en-US" altLang="ja-JP" sz="2400" dirty="0">
                    <a:solidFill>
                      <a:schemeClr val="tx1"/>
                    </a:solidFill>
                  </a:rPr>
                  <a:t>	 	7 : Sports Watch 	</a:t>
                </a:r>
              </a:p>
              <a:p>
                <a:pPr lvl="1"/>
                <a:r>
                  <a:rPr lang="en-US" altLang="ja-JP" sz="2400" dirty="0">
                    <a:solidFill>
                      <a:schemeClr val="tx1"/>
                    </a:solidFill>
                  </a:rPr>
                  <a:t>3 : livedoor HOMME 	8 : </a:t>
                </a:r>
                <a:r>
                  <a:rPr lang="ja-JP" altLang="en-US" sz="2400" dirty="0">
                    <a:solidFill>
                      <a:schemeClr val="tx1"/>
                    </a:solidFill>
                  </a:rPr>
                  <a:t>トピックニュース</a:t>
                </a:r>
                <a:r>
                  <a:rPr lang="en-US" altLang="ja-JP" sz="2400" dirty="0">
                    <a:solidFill>
                      <a:schemeClr val="tx1"/>
                    </a:solidFill>
                  </a:rPr>
                  <a:t>	</a:t>
                </a:r>
              </a:p>
              <a:p>
                <a:pPr lvl="1"/>
                <a:r>
                  <a:rPr lang="en-US" altLang="ja-JP" sz="2400" dirty="0">
                    <a:solidFill>
                      <a:schemeClr val="tx1"/>
                    </a:solidFill>
                  </a:rPr>
                  <a:t>4 : MOVIE ENTER 	</a:t>
                </a:r>
              </a:p>
            </p:txBody>
          </p:sp>
        </mc:Choice>
        <mc:Fallback xmlns="">
          <p:sp>
            <p:nvSpPr>
              <p:cNvPr id="3" name="テキスト ボックス 2">
                <a:extLst>
                  <a:ext uri="{FF2B5EF4-FFF2-40B4-BE49-F238E27FC236}">
                    <a16:creationId xmlns:a16="http://schemas.microsoft.com/office/drawing/2014/main" id="{E5CB2120-483C-FDD6-1198-B853613B3E6F}"/>
                  </a:ext>
                </a:extLst>
              </p:cNvPr>
              <p:cNvSpPr txBox="1">
                <a:spLocks noRot="1" noChangeAspect="1" noMove="1" noResize="1" noEditPoints="1" noAdjustHandles="1" noChangeArrowheads="1" noChangeShapeType="1" noTextEdit="1"/>
              </p:cNvSpPr>
              <p:nvPr/>
            </p:nvSpPr>
            <p:spPr>
              <a:xfrm>
                <a:off x="288340" y="1426808"/>
                <a:ext cx="8567320" cy="4759957"/>
              </a:xfrm>
              <a:prstGeom prst="rect">
                <a:avLst/>
              </a:prstGeom>
              <a:blipFill>
                <a:blip r:embed="rId3"/>
                <a:stretch>
                  <a:fillRect l="-925" b="-1921"/>
                </a:stretch>
              </a:blipFill>
            </p:spPr>
            <p:txBody>
              <a:bodyPr/>
              <a:lstStyle/>
              <a:p>
                <a:r>
                  <a:rPr lang="ja-JP" altLang="en-US">
                    <a:noFill/>
                  </a:rPr>
                  <a:t> </a:t>
                </a:r>
              </a:p>
            </p:txBody>
          </p:sp>
        </mc:Fallback>
      </mc:AlternateContent>
      <p:sp>
        <p:nvSpPr>
          <p:cNvPr id="2" name="正方形/長方形 1">
            <a:extLst>
              <a:ext uri="{FF2B5EF4-FFF2-40B4-BE49-F238E27FC236}">
                <a16:creationId xmlns:a16="http://schemas.microsoft.com/office/drawing/2014/main" id="{554A950D-BCA8-2FE8-13A9-6EFBF48ED264}"/>
              </a:ext>
            </a:extLst>
          </p:cNvPr>
          <p:cNvSpPr/>
          <p:nvPr/>
        </p:nvSpPr>
        <p:spPr>
          <a:xfrm>
            <a:off x="797169" y="4220308"/>
            <a:ext cx="6201508" cy="1942962"/>
          </a:xfrm>
          <a:prstGeom prst="rect">
            <a:avLst/>
          </a:prstGeom>
          <a:noFill/>
          <a:ln w="190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57091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DD22A85-93B9-D41B-96A4-9D08496B8DA5}"/>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02D875F5-0E03-F4F9-DE07-78876C9EA261}"/>
              </a:ext>
            </a:extLst>
          </p:cNvPr>
          <p:cNvSpPr txBox="1"/>
          <p:nvPr/>
        </p:nvSpPr>
        <p:spPr>
          <a:xfrm>
            <a:off x="119742" y="694729"/>
            <a:ext cx="9024258" cy="616327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本研究の概要</a:t>
            </a:r>
            <a:endParaRPr lang="en-US" altLang="ja-JP" sz="3200" b="1" dirty="0">
              <a:latin typeface="+mn-ea"/>
            </a:endParaRPr>
          </a:p>
          <a:p>
            <a:pPr marL="0" lvl="0" indent="0" algn="l" rtl="0">
              <a:spcBef>
                <a:spcPts val="0"/>
              </a:spcBef>
              <a:spcAft>
                <a:spcPts val="0"/>
              </a:spcAft>
              <a:buNone/>
            </a:pPr>
            <a:endParaRPr lang="en-US" altLang="ja-JP" sz="3200" b="1" dirty="0">
              <a:latin typeface="+mn-ea"/>
            </a:endParaRPr>
          </a:p>
          <a:p>
            <a:pPr marL="0" lvl="0" indent="0" algn="l" rtl="0">
              <a:spcBef>
                <a:spcPts val="0"/>
              </a:spcBef>
              <a:spcAft>
                <a:spcPts val="0"/>
              </a:spcAft>
              <a:buNone/>
            </a:pPr>
            <a:r>
              <a:rPr lang="en-US" sz="2400" b="1" dirty="0">
                <a:latin typeface="+mn-ea"/>
                <a:ea typeface="+mn-ea"/>
              </a:rPr>
              <a:t>	</a:t>
            </a:r>
          </a:p>
          <a:p>
            <a:pPr marL="0" lvl="0" indent="0" algn="l" rtl="0">
              <a:spcBef>
                <a:spcPts val="0"/>
              </a:spcBef>
              <a:spcAft>
                <a:spcPts val="0"/>
              </a:spcAft>
              <a:buNone/>
            </a:pPr>
            <a:r>
              <a:rPr lang="ja-JP" altLang="en-US" sz="2000" b="1" dirty="0">
                <a:latin typeface="+mn-ea"/>
              </a:rPr>
              <a:t>① </a:t>
            </a:r>
            <a:r>
              <a:rPr lang="ja-JP" altLang="en-US" sz="2000" b="1" dirty="0">
                <a:solidFill>
                  <a:schemeClr val="accent1"/>
                </a:solidFill>
                <a:latin typeface="+mn-ea"/>
              </a:rPr>
              <a:t>生成 </a:t>
            </a:r>
            <a:r>
              <a:rPr lang="en-US" altLang="ja-JP" sz="2000" b="1" dirty="0">
                <a:solidFill>
                  <a:schemeClr val="accent1"/>
                </a:solidFill>
                <a:latin typeface="+mn-ea"/>
              </a:rPr>
              <a:t>AI </a:t>
            </a:r>
            <a:r>
              <a:rPr lang="ja-JP" altLang="en-US" sz="2000" b="1" dirty="0">
                <a:solidFill>
                  <a:schemeClr val="accent1"/>
                </a:solidFill>
                <a:latin typeface="+mn-ea"/>
              </a:rPr>
              <a:t>を用いた要約文生成</a:t>
            </a:r>
            <a:endParaRPr lang="en-US" altLang="ja-JP" sz="2000" b="1" dirty="0">
              <a:solidFill>
                <a:schemeClr val="accent1"/>
              </a:solidFill>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r>
              <a:rPr lang="ja-JP" altLang="en-US" sz="2000" b="1" dirty="0">
                <a:latin typeface="+mn-ea"/>
              </a:rPr>
              <a:t>② </a:t>
            </a:r>
            <a:r>
              <a:rPr lang="en-US" altLang="ja-JP" sz="2000" b="1" dirty="0">
                <a:latin typeface="+mn-ea"/>
              </a:rPr>
              <a:t>CAP </a:t>
            </a:r>
            <a:r>
              <a:rPr lang="ja-JP" altLang="en-US" sz="2000" b="1" dirty="0">
                <a:latin typeface="+mn-ea"/>
              </a:rPr>
              <a:t>をベースとした要約文情報を組み込んだプーリング手法の提案</a:t>
            </a:r>
            <a:endParaRPr lang="en-US" altLang="ja-JP" sz="2000" b="1"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r>
              <a:rPr lang="ja-JP" altLang="en-US" sz="2000" b="1" dirty="0">
                <a:latin typeface="+mn-ea"/>
              </a:rPr>
              <a:t>③ テキスト分類タスクによる提案手法に対する有効性の検証</a:t>
            </a:r>
            <a:endParaRPr lang="en-US" altLang="ja-JP" sz="2000" b="1" dirty="0">
              <a:latin typeface="+mn-ea"/>
            </a:endParaRPr>
          </a:p>
          <a:p>
            <a:pPr marL="0" lvl="0" indent="0" algn="l" rtl="0">
              <a:spcBef>
                <a:spcPts val="0"/>
              </a:spcBef>
              <a:spcAft>
                <a:spcPts val="0"/>
              </a:spcAft>
              <a:buNone/>
            </a:pPr>
            <a:endParaRPr lang="en-US" sz="2000" b="1" dirty="0">
              <a:latin typeface="+mn-ea"/>
              <a:ea typeface="+mn-ea"/>
            </a:endParaRPr>
          </a:p>
          <a:p>
            <a:pPr marL="0" lvl="0" indent="0" algn="l" rtl="0">
              <a:spcBef>
                <a:spcPts val="0"/>
              </a:spcBef>
              <a:spcAft>
                <a:spcPts val="0"/>
              </a:spcAft>
              <a:buNone/>
            </a:pP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90AF00E0-DDE9-4EE7-7582-6E763E2D11CE}"/>
              </a:ext>
            </a:extLst>
          </p:cNvPr>
          <p:cNvSpPr>
            <a:spLocks noGrp="1"/>
          </p:cNvSpPr>
          <p:nvPr>
            <p:ph type="sldNum" sz="quarter" idx="12"/>
          </p:nvPr>
        </p:nvSpPr>
        <p:spPr/>
        <p:txBody>
          <a:bodyPr/>
          <a:lstStyle/>
          <a:p>
            <a:fld id="{84E5AB44-6C43-4864-84E5-D75B94A07FCF}" type="slidenum">
              <a:rPr kumimoji="1" lang="ja-JP" altLang="en-US" smtClean="0"/>
              <a:t>14</a:t>
            </a:fld>
            <a:endParaRPr kumimoji="1" lang="ja-JP" altLang="en-US"/>
          </a:p>
        </p:txBody>
      </p:sp>
      <p:grpSp>
        <p:nvGrpSpPr>
          <p:cNvPr id="43" name="グループ化 42">
            <a:extLst>
              <a:ext uri="{FF2B5EF4-FFF2-40B4-BE49-F238E27FC236}">
                <a16:creationId xmlns:a16="http://schemas.microsoft.com/office/drawing/2014/main" id="{3625B547-569F-625B-3826-CA07B9F3944B}"/>
              </a:ext>
            </a:extLst>
          </p:cNvPr>
          <p:cNvGrpSpPr/>
          <p:nvPr/>
        </p:nvGrpSpPr>
        <p:grpSpPr>
          <a:xfrm>
            <a:off x="15621132" y="39911542"/>
            <a:ext cx="14030467" cy="1409571"/>
            <a:chOff x="791997" y="31364635"/>
            <a:chExt cx="14030467" cy="4529056"/>
          </a:xfrm>
        </p:grpSpPr>
        <p:sp>
          <p:nvSpPr>
            <p:cNvPr id="44" name="Google Shape;67;p14">
              <a:extLst>
                <a:ext uri="{FF2B5EF4-FFF2-40B4-BE49-F238E27FC236}">
                  <a16:creationId xmlns:a16="http://schemas.microsoft.com/office/drawing/2014/main" id="{35110022-94CB-16C9-2E48-0B5920B504D2}"/>
                </a:ext>
              </a:extLst>
            </p:cNvPr>
            <p:cNvSpPr/>
            <p:nvPr/>
          </p:nvSpPr>
          <p:spPr>
            <a:xfrm>
              <a:off x="791997" y="31364635"/>
              <a:ext cx="13895700" cy="4529056"/>
            </a:xfrm>
            <a:prstGeom prst="rect">
              <a:avLst/>
            </a:prstGeom>
            <a:noFill/>
            <a:ln w="25400" cap="flat" cmpd="sng">
              <a:no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2;p14">
              <a:extLst>
                <a:ext uri="{FF2B5EF4-FFF2-40B4-BE49-F238E27FC236}">
                  <a16:creationId xmlns:a16="http://schemas.microsoft.com/office/drawing/2014/main" id="{CAB7D9D8-65F4-D3C8-1DAF-F2D630ED8EDB}"/>
                </a:ext>
              </a:extLst>
            </p:cNvPr>
            <p:cNvSpPr txBox="1"/>
            <p:nvPr/>
          </p:nvSpPr>
          <p:spPr>
            <a:xfrm>
              <a:off x="926765" y="32290750"/>
              <a:ext cx="13895699" cy="2463692"/>
            </a:xfrm>
            <a:prstGeom prst="rect">
              <a:avLst/>
            </a:prstGeom>
            <a:noFill/>
            <a:ln>
              <a:noFill/>
            </a:ln>
          </p:spPr>
          <p:txBody>
            <a:bodyPr spcFirstLastPara="1" wrap="square" lIns="91425" tIns="91425" rIns="91425" bIns="91425" anchor="t" anchorCtr="0">
              <a:noAutofit/>
            </a:bodyPr>
            <a:lstStyle/>
            <a:p>
              <a:r>
                <a:rPr lang="en-US" altLang="ja-JP" sz="2800" dirty="0">
                  <a:latin typeface="+mn-ea"/>
                  <a:ea typeface="+mn-ea"/>
                </a:rPr>
                <a:t>[1] </a:t>
              </a:r>
              <a:r>
                <a:rPr lang="ja-JP" altLang="en-US" sz="2800" dirty="0">
                  <a:latin typeface="+mn-ea"/>
                  <a:ea typeface="+mn-ea"/>
                </a:rPr>
                <a:t>大和秀徳</a:t>
              </a:r>
              <a:r>
                <a:rPr lang="en-US" altLang="ja-JP" sz="2800" dirty="0">
                  <a:latin typeface="+mn-ea"/>
                  <a:ea typeface="+mn-ea"/>
                </a:rPr>
                <a:t>. BERT </a:t>
              </a:r>
              <a:r>
                <a:rPr lang="ja-JP" altLang="en-US" sz="2800" dirty="0">
                  <a:latin typeface="+mn-ea"/>
                  <a:ea typeface="+mn-ea"/>
                </a:rPr>
                <a:t>の分散表現に対する学習可能な重みを持つプーリング手法の提案</a:t>
              </a:r>
              <a:r>
                <a:rPr lang="en-US" altLang="ja-JP" sz="2800" dirty="0">
                  <a:latin typeface="+mn-ea"/>
                  <a:ea typeface="+mn-ea"/>
                </a:rPr>
                <a:t>, </a:t>
              </a:r>
              <a:br>
                <a:rPr lang="en-US" altLang="ja-JP" sz="2800" dirty="0">
                  <a:latin typeface="+mn-ea"/>
                  <a:ea typeface="+mn-ea"/>
                </a:rPr>
              </a:br>
              <a:r>
                <a:rPr lang="en-US" altLang="ja-JP" sz="2800" dirty="0">
                  <a:latin typeface="+mn-ea"/>
                  <a:ea typeface="+mn-ea"/>
                </a:rPr>
                <a:t>     </a:t>
              </a:r>
              <a:r>
                <a:rPr lang="ja-JP" altLang="en-US" sz="2800" dirty="0">
                  <a:latin typeface="+mn-ea"/>
                  <a:ea typeface="+mn-ea"/>
                </a:rPr>
                <a:t>大阪公立大学大学院情報学研究科 基幹情報学専攻 知能情報分野 修士論文</a:t>
              </a:r>
              <a:r>
                <a:rPr lang="en-US" altLang="ja-JP" sz="2800" dirty="0">
                  <a:latin typeface="+mn-ea"/>
                  <a:ea typeface="+mn-ea"/>
                </a:rPr>
                <a:t>, 2024.</a:t>
              </a:r>
            </a:p>
            <a:p>
              <a:r>
                <a:rPr lang="en-US" altLang="ja-JP" sz="2800" dirty="0">
                  <a:latin typeface="+mn-ea"/>
                  <a:ea typeface="+mn-ea"/>
                </a:rPr>
                <a:t>[2] Preferred Elements, </a:t>
              </a:r>
              <a:r>
                <a:rPr lang="en-US" altLang="ja-JP" sz="2800" dirty="0">
                  <a:latin typeface="+mn-ea"/>
                  <a:ea typeface="+mn-ea"/>
                  <a:hlinkClick r:id="rId3"/>
                </a:rPr>
                <a:t>https://plamo.preferredai.jp/</a:t>
              </a:r>
              <a:r>
                <a:rPr lang="en-US" altLang="ja-JP" sz="2800" dirty="0">
                  <a:latin typeface="+mn-ea"/>
                  <a:ea typeface="+mn-ea"/>
                </a:rPr>
                <a:t>, 2024.</a:t>
              </a:r>
            </a:p>
          </p:txBody>
        </p:sp>
      </p:grpSp>
    </p:spTree>
    <p:extLst>
      <p:ext uri="{BB962C8B-B14F-4D97-AF65-F5344CB8AC3E}">
        <p14:creationId xmlns:p14="http://schemas.microsoft.com/office/powerpoint/2010/main" val="1503202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29697-2840-2754-B68E-D01412971489}"/>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Google Shape;92;p14">
                <a:extLst>
                  <a:ext uri="{FF2B5EF4-FFF2-40B4-BE49-F238E27FC236}">
                    <a16:creationId xmlns:a16="http://schemas.microsoft.com/office/drawing/2014/main" id="{BD595E9D-5A22-2B7E-1CE1-9294B62F59C2}"/>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要約文 </a:t>
                </a:r>
                <a14:m>
                  <m:oMath xmlns:m="http://schemas.openxmlformats.org/officeDocument/2006/math">
                    <m:sSub>
                      <m:sSubPr>
                        <m:ctrlPr>
                          <a:rPr lang="en-US" altLang="ja-JP" sz="3200" b="1" i="1" smtClean="0">
                            <a:latin typeface="Cambria Math" panose="02040503050406030204" pitchFamily="18" charset="0"/>
                          </a:rPr>
                        </m:ctrlPr>
                      </m:sSubPr>
                      <m:e>
                        <m:r>
                          <a:rPr lang="en-US" altLang="ja-JP" sz="3200" b="1" i="0" smtClean="0">
                            <a:latin typeface="Cambria Math" panose="02040503050406030204" pitchFamily="18" charset="0"/>
                          </a:rPr>
                          <m:t>𝐃</m:t>
                        </m:r>
                      </m:e>
                      <m:sub>
                        <m:r>
                          <a:rPr lang="en-US" altLang="ja-JP" sz="3200" b="1" i="0" smtClean="0">
                            <a:latin typeface="Cambria Math" panose="02040503050406030204" pitchFamily="18" charset="0"/>
                          </a:rPr>
                          <m:t>𝐬𝐮𝐦𝐦𝐚𝐫𝐲</m:t>
                        </m:r>
                      </m:sub>
                    </m:sSub>
                  </m:oMath>
                </a14:m>
                <a:r>
                  <a:rPr lang="en-US" altLang="ja-JP" sz="3200" b="1" dirty="0">
                    <a:latin typeface="+mn-ea"/>
                  </a:rPr>
                  <a:t> </a:t>
                </a:r>
                <a:r>
                  <a:rPr lang="ja-JP" altLang="en-US" sz="3200" b="1" dirty="0">
                    <a:latin typeface="+mn-ea"/>
                  </a:rPr>
                  <a:t>の生成手法 </a:t>
                </a:r>
                <a:r>
                  <a:rPr lang="en-US" altLang="ja-JP" sz="2400" b="1" dirty="0">
                    <a:latin typeface="+mn-ea"/>
                  </a:rPr>
                  <a:t>(PLaMo API </a:t>
                </a:r>
                <a:r>
                  <a:rPr lang="ja-JP" altLang="en-US" sz="2400" b="1" dirty="0">
                    <a:latin typeface="+mn-ea"/>
                  </a:rPr>
                  <a:t>を使用</a:t>
                </a:r>
                <a:r>
                  <a:rPr lang="en-US" altLang="ja-JP" sz="2400" b="1" dirty="0">
                    <a:latin typeface="+mn-ea"/>
                  </a:rPr>
                  <a:t>)</a:t>
                </a:r>
              </a:p>
              <a:p>
                <a:pPr marL="0" lvl="0" indent="0" algn="l" rtl="0">
                  <a:spcBef>
                    <a:spcPts val="0"/>
                  </a:spcBef>
                  <a:spcAft>
                    <a:spcPts val="0"/>
                  </a:spcAft>
                  <a:buNone/>
                </a:pPr>
                <a:endParaRPr lang="en-US" altLang="ja-JP" sz="2400" b="1" dirty="0">
                  <a:latin typeface="+mn-ea"/>
                </a:endParaRPr>
              </a:p>
              <a:p>
                <a:pPr marL="457200" indent="-457200">
                  <a:lnSpc>
                    <a:spcPct val="150000"/>
                  </a:lnSpc>
                  <a:buFont typeface="+mj-lt"/>
                  <a:buAutoNum type="arabicPeriod"/>
                </a:pPr>
                <a:r>
                  <a:rPr lang="ja-JP" altLang="en-US" sz="2400" dirty="0">
                    <a:solidFill>
                      <a:schemeClr val="tx1"/>
                    </a:solidFill>
                  </a:rPr>
                  <a:t>各記事データ </a:t>
                </a:r>
                <a14:m>
                  <m:oMath xmlns:m="http://schemas.openxmlformats.org/officeDocument/2006/math">
                    <m:r>
                      <m:rPr>
                        <m:sty m:val="p"/>
                      </m:rPr>
                      <a:rPr lang="en-US" altLang="ja-JP" sz="2400" b="0" i="0" smtClean="0">
                        <a:latin typeface="Cambria Math" panose="02040503050406030204" pitchFamily="18" charset="0"/>
                      </a:rPr>
                      <m:t>D</m:t>
                    </m:r>
                  </m:oMath>
                </a14:m>
                <a:r>
                  <a:rPr lang="ja-JP" altLang="en-US" sz="2400" dirty="0">
                    <a:solidFill>
                      <a:schemeClr val="tx1"/>
                    </a:solidFill>
                  </a:rPr>
                  <a:t> </a:t>
                </a:r>
                <a:r>
                  <a:rPr lang="ja-JP" altLang="en-US" sz="2400" dirty="0"/>
                  <a:t>に含まれる</a:t>
                </a:r>
                <a:r>
                  <a:rPr lang="en-US" altLang="ja-JP" sz="2400" dirty="0">
                    <a:solidFill>
                      <a:schemeClr val="tx1"/>
                    </a:solidFill>
                  </a:rPr>
                  <a:t>, </a:t>
                </a:r>
                <a14:m>
                  <m:oMath xmlns:m="http://schemas.openxmlformats.org/officeDocument/2006/math">
                    <m:sSub>
                      <m:sSubPr>
                        <m:ctrlPr>
                          <a:rPr lang="en-US" altLang="ja-JP" sz="2400" i="1">
                            <a:latin typeface="Cambria Math" panose="02040503050406030204" pitchFamily="18" charset="0"/>
                          </a:rPr>
                        </m:ctrlPr>
                      </m:sSubPr>
                      <m:e>
                        <m:r>
                          <m:rPr>
                            <m:sty m:val="p"/>
                          </m:rPr>
                          <a:rPr lang="en-US" altLang="ja-JP" sz="2400" b="0" i="0">
                            <a:latin typeface="Cambria Math" panose="02040503050406030204" pitchFamily="18" charset="0"/>
                          </a:rPr>
                          <m:t>D</m:t>
                        </m:r>
                      </m:e>
                      <m:sub>
                        <m:r>
                          <m:rPr>
                            <m:sty m:val="p"/>
                          </m:rPr>
                          <a:rPr lang="en-US" altLang="ja-JP" sz="2400" b="0" i="0" smtClean="0">
                            <a:latin typeface="Cambria Math" panose="02040503050406030204" pitchFamily="18" charset="0"/>
                          </a:rPr>
                          <m:t>title</m:t>
                        </m:r>
                      </m:sub>
                    </m:sSub>
                    <m:r>
                      <a:rPr lang="en-US" altLang="ja-JP" sz="2400" b="0" i="1">
                        <a:latin typeface="Cambria Math" panose="02040503050406030204" pitchFamily="18" charset="0"/>
                      </a:rPr>
                      <m:t> </m:t>
                    </m:r>
                  </m:oMath>
                </a14:m>
                <a:r>
                  <a:rPr lang="ja-JP" altLang="en-US" sz="2400" dirty="0">
                    <a:solidFill>
                      <a:schemeClr val="tx1"/>
                    </a:solidFill>
                  </a:rPr>
                  <a:t>および</a:t>
                </a:r>
                <a:r>
                  <a:rPr lang="en-US" altLang="ja-JP" sz="2400" dirty="0">
                    <a:solidFill>
                      <a:schemeClr val="tx1"/>
                    </a:solidFill>
                  </a:rPr>
                  <a:t> </a:t>
                </a:r>
                <a14:m>
                  <m:oMath xmlns:m="http://schemas.openxmlformats.org/officeDocument/2006/math">
                    <m:sSub>
                      <m:sSubPr>
                        <m:ctrlPr>
                          <a:rPr lang="en-US" altLang="ja-JP" sz="2400" i="1" smtClean="0">
                            <a:solidFill>
                              <a:schemeClr val="tx1"/>
                            </a:solidFill>
                            <a:latin typeface="Cambria Math" panose="02040503050406030204" pitchFamily="18" charset="0"/>
                          </a:rPr>
                        </m:ctrlPr>
                      </m:sSubPr>
                      <m:e>
                        <m:r>
                          <m:rPr>
                            <m:sty m:val="p"/>
                          </m:rPr>
                          <a:rPr lang="en-US" altLang="ja-JP" sz="2400" b="0" i="0" smtClean="0">
                            <a:solidFill>
                              <a:schemeClr val="tx1"/>
                            </a:solidFill>
                            <a:latin typeface="Cambria Math" panose="02040503050406030204" pitchFamily="18" charset="0"/>
                          </a:rPr>
                          <m:t>D</m:t>
                        </m:r>
                      </m:e>
                      <m:sub>
                        <m:r>
                          <m:rPr>
                            <m:sty m:val="p"/>
                          </m:rPr>
                          <a:rPr lang="en-US" altLang="ja-JP" sz="2400" b="0" i="0" smtClean="0">
                            <a:solidFill>
                              <a:schemeClr val="tx1"/>
                            </a:solidFill>
                            <a:latin typeface="Cambria Math" panose="02040503050406030204" pitchFamily="18" charset="0"/>
                          </a:rPr>
                          <m:t>body</m:t>
                        </m:r>
                      </m:sub>
                    </m:sSub>
                  </m:oMath>
                </a14:m>
                <a:r>
                  <a:rPr lang="en-US" altLang="ja-JP" sz="2400" dirty="0">
                    <a:latin typeface="+mn-ea"/>
                  </a:rPr>
                  <a:t> </a:t>
                </a:r>
                <a:r>
                  <a:rPr lang="ja-JP" altLang="en-US" sz="2400" dirty="0">
                    <a:latin typeface="+mn-ea"/>
                  </a:rPr>
                  <a:t>から</a:t>
                </a:r>
                <a:br>
                  <a:rPr lang="en-US" altLang="ja-JP" sz="2400" dirty="0">
                    <a:latin typeface="+mn-ea"/>
                  </a:rPr>
                </a:br>
                <a:r>
                  <a:rPr lang="ja-JP" altLang="en-US" sz="2400" dirty="0">
                    <a:latin typeface="+mn-ea"/>
                  </a:rPr>
                  <a:t>プロンプトを作成</a:t>
                </a:r>
                <a:endParaRPr lang="en-US" altLang="ja-JP" sz="2400" dirty="0">
                  <a:latin typeface="+mn-ea"/>
                </a:endParaRPr>
              </a:p>
              <a:p>
                <a:pPr marL="457200" indent="-457200">
                  <a:lnSpc>
                    <a:spcPct val="150000"/>
                  </a:lnSpc>
                  <a:buFont typeface="+mj-lt"/>
                  <a:buAutoNum type="arabicPeriod"/>
                </a:pPr>
                <a:r>
                  <a:rPr lang="en-US" altLang="ja-JP" sz="2400" dirty="0">
                    <a:latin typeface="+mn-ea"/>
                  </a:rPr>
                  <a:t>PLaMo API </a:t>
                </a:r>
                <a:r>
                  <a:rPr lang="ja-JP" altLang="en-US" sz="2400" dirty="0">
                    <a:latin typeface="+mn-ea"/>
                  </a:rPr>
                  <a:t>からの回答を要約文 </a:t>
                </a:r>
                <a14:m>
                  <m:oMath xmlns:m="http://schemas.openxmlformats.org/officeDocument/2006/math">
                    <m:sSub>
                      <m:sSubPr>
                        <m:ctrlPr>
                          <a:rPr lang="en-US" altLang="ja-JP" sz="2400" i="1" smtClean="0">
                            <a:latin typeface="Cambria Math" panose="02040503050406030204" pitchFamily="18" charset="0"/>
                          </a:rPr>
                        </m:ctrlPr>
                      </m:sSubPr>
                      <m:e>
                        <m:r>
                          <m:rPr>
                            <m:sty m:val="p"/>
                          </m:rPr>
                          <a:rPr lang="en-US" altLang="ja-JP" sz="2400" b="0" i="0" smtClean="0">
                            <a:latin typeface="Cambria Math" panose="02040503050406030204" pitchFamily="18" charset="0"/>
                          </a:rPr>
                          <m:t>D</m:t>
                        </m:r>
                      </m:e>
                      <m:sub>
                        <m:r>
                          <m:rPr>
                            <m:sty m:val="p"/>
                          </m:rPr>
                          <a:rPr lang="en-US" altLang="ja-JP" sz="2400" b="0" i="0" smtClean="0">
                            <a:latin typeface="Cambria Math" panose="02040503050406030204" pitchFamily="18" charset="0"/>
                          </a:rPr>
                          <m:t>summary</m:t>
                        </m:r>
                      </m:sub>
                    </m:sSub>
                  </m:oMath>
                </a14:m>
                <a:r>
                  <a:rPr lang="en-US" altLang="ja-JP" sz="2400" dirty="0">
                    <a:latin typeface="+mn-ea"/>
                  </a:rPr>
                  <a:t> </a:t>
                </a:r>
                <a:r>
                  <a:rPr lang="ja-JP" altLang="en-US" sz="2400" dirty="0">
                    <a:latin typeface="+mn-ea"/>
                  </a:rPr>
                  <a:t>とする</a:t>
                </a:r>
                <a:endParaRPr lang="en-US" altLang="ja-JP" sz="2400"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mc:Choice>
        <mc:Fallback xmlns="">
          <p:sp>
            <p:nvSpPr>
              <p:cNvPr id="10" name="Google Shape;92;p14">
                <a:extLst>
                  <a:ext uri="{FF2B5EF4-FFF2-40B4-BE49-F238E27FC236}">
                    <a16:creationId xmlns:a16="http://schemas.microsoft.com/office/drawing/2014/main" id="{BD595E9D-5A22-2B7E-1CE1-9294B62F59C2}"/>
                  </a:ext>
                </a:extLst>
              </p:cNvPr>
              <p:cNvSpPr txBox="1">
                <a:spLocks noRot="1" noChangeAspect="1" noMove="1" noResize="1" noEditPoints="1" noAdjustHandles="1" noChangeArrowheads="1" noChangeShapeType="1" noTextEdit="1"/>
              </p:cNvSpPr>
              <p:nvPr/>
            </p:nvSpPr>
            <p:spPr>
              <a:xfrm>
                <a:off x="119742" y="694730"/>
                <a:ext cx="8633965" cy="732078"/>
              </a:xfrm>
              <a:prstGeom prst="rect">
                <a:avLst/>
              </a:prstGeom>
              <a:blipFill>
                <a:blip r:embed="rId3"/>
                <a:stretch>
                  <a:fillRect l="-1836" t="-8333" b="-285000"/>
                </a:stretch>
              </a:blipFill>
              <a:ln>
                <a:noFill/>
              </a:ln>
            </p:spPr>
            <p:txBody>
              <a:bodyPr/>
              <a:lstStyle/>
              <a:p>
                <a:r>
                  <a:rPr lang="ja-JP" altLang="en-US">
                    <a:noFill/>
                  </a:rPr>
                  <a:t> </a:t>
                </a:r>
              </a:p>
            </p:txBody>
          </p:sp>
        </mc:Fallback>
      </mc:AlternateContent>
      <p:sp>
        <p:nvSpPr>
          <p:cNvPr id="7" name="スライド番号プレースホルダー 6">
            <a:extLst>
              <a:ext uri="{FF2B5EF4-FFF2-40B4-BE49-F238E27FC236}">
                <a16:creationId xmlns:a16="http://schemas.microsoft.com/office/drawing/2014/main" id="{F5BB85A6-0C70-3149-AAE8-0C7544CAE464}"/>
              </a:ext>
            </a:extLst>
          </p:cNvPr>
          <p:cNvSpPr>
            <a:spLocks noGrp="1"/>
          </p:cNvSpPr>
          <p:nvPr>
            <p:ph type="sldNum" sz="quarter" idx="12"/>
          </p:nvPr>
        </p:nvSpPr>
        <p:spPr/>
        <p:txBody>
          <a:bodyPr/>
          <a:lstStyle/>
          <a:p>
            <a:fld id="{84E5AB44-6C43-4864-84E5-D75B94A07FCF}" type="slidenum">
              <a:rPr kumimoji="1" lang="ja-JP" altLang="en-US" smtClean="0"/>
              <a:t>15</a:t>
            </a:fld>
            <a:endParaRPr kumimoji="1" lang="ja-JP" altLang="en-US"/>
          </a:p>
        </p:txBody>
      </p:sp>
      <p:grpSp>
        <p:nvGrpSpPr>
          <p:cNvPr id="2" name="グループ化 1">
            <a:extLst>
              <a:ext uri="{FF2B5EF4-FFF2-40B4-BE49-F238E27FC236}">
                <a16:creationId xmlns:a16="http://schemas.microsoft.com/office/drawing/2014/main" id="{8AB4BC27-BB85-F67A-C9F8-9CD346BD19BE}"/>
              </a:ext>
            </a:extLst>
          </p:cNvPr>
          <p:cNvGrpSpPr/>
          <p:nvPr/>
        </p:nvGrpSpPr>
        <p:grpSpPr>
          <a:xfrm>
            <a:off x="0" y="3717355"/>
            <a:ext cx="9144000" cy="1810838"/>
            <a:chOff x="0" y="2941178"/>
            <a:chExt cx="9144000" cy="1810838"/>
          </a:xfrm>
        </p:grpSpPr>
        <p:pic>
          <p:nvPicPr>
            <p:cNvPr id="4" name="図 3" descr="図形&#10;&#10;中程度の精度で自動的に生成された説明">
              <a:extLst>
                <a:ext uri="{FF2B5EF4-FFF2-40B4-BE49-F238E27FC236}">
                  <a16:creationId xmlns:a16="http://schemas.microsoft.com/office/drawing/2014/main" id="{4FC8E9BC-F8F8-EBE0-CF20-3DC2F56BF93F}"/>
                </a:ext>
              </a:extLst>
            </p:cNvPr>
            <p:cNvPicPr>
              <a:picLocks noChangeAspect="1"/>
            </p:cNvPicPr>
            <p:nvPr/>
          </p:nvPicPr>
          <p:blipFill>
            <a:blip r:embed="rId4">
              <a:extLst>
                <a:ext uri="{28A0092B-C50C-407E-A947-70E740481C1C}">
                  <a14:useLocalDpi xmlns:a14="http://schemas.microsoft.com/office/drawing/2010/main" val="0"/>
                </a:ext>
              </a:extLst>
            </a:blip>
            <a:srcRect b="-2247"/>
            <a:stretch/>
          </p:blipFill>
          <p:spPr>
            <a:xfrm>
              <a:off x="0" y="2941178"/>
              <a:ext cx="9144000" cy="1810838"/>
            </a:xfrm>
            <a:prstGeom prst="roundRect">
              <a:avLst>
                <a:gd name="adj" fmla="val 8594"/>
              </a:avLst>
            </a:prstGeom>
            <a:solidFill>
              <a:srgbClr val="FFFFFF">
                <a:shade val="85000"/>
              </a:srgbClr>
            </a:solidFill>
            <a:ln>
              <a:noFill/>
            </a:ln>
            <a:effectLst/>
          </p:spPr>
        </p:pic>
        <p:pic>
          <p:nvPicPr>
            <p:cNvPr id="5" name="図 4" descr="図形&#10;&#10;中程度の精度で自動的に生成された説明">
              <a:extLst>
                <a:ext uri="{FF2B5EF4-FFF2-40B4-BE49-F238E27FC236}">
                  <a16:creationId xmlns:a16="http://schemas.microsoft.com/office/drawing/2014/main" id="{4CF7BD85-3ABC-1C02-CCC0-7C50E5BF0BE8}"/>
                </a:ext>
              </a:extLst>
            </p:cNvPr>
            <p:cNvPicPr>
              <a:picLocks noChangeAspect="1"/>
            </p:cNvPicPr>
            <p:nvPr/>
          </p:nvPicPr>
          <p:blipFill rotWithShape="1">
            <a:blip r:embed="rId5"/>
            <a:srcRect l="2521" t="-1120" b="73489"/>
            <a:stretch/>
          </p:blipFill>
          <p:spPr>
            <a:xfrm>
              <a:off x="3401495" y="3020713"/>
              <a:ext cx="4707584" cy="207251"/>
            </a:xfrm>
            <a:prstGeom prst="rect">
              <a:avLst/>
            </a:prstGeom>
          </p:spPr>
        </p:pic>
      </p:grpSp>
    </p:spTree>
    <p:extLst>
      <p:ext uri="{BB962C8B-B14F-4D97-AF65-F5344CB8AC3E}">
        <p14:creationId xmlns:p14="http://schemas.microsoft.com/office/powerpoint/2010/main" val="1883587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B6BF7DD-A60E-95E1-CD10-B48DA9996DCB}"/>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39739DFD-4B43-715E-505D-846FF1E63E24}"/>
              </a:ext>
            </a:extLst>
          </p:cNvPr>
          <p:cNvSpPr txBox="1"/>
          <p:nvPr/>
        </p:nvSpPr>
        <p:spPr>
          <a:xfrm>
            <a:off x="119742" y="694729"/>
            <a:ext cx="9024258" cy="616327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本研究の概要</a:t>
            </a:r>
            <a:endParaRPr lang="en-US" altLang="ja-JP" sz="3200" b="1" dirty="0">
              <a:latin typeface="+mn-ea"/>
            </a:endParaRPr>
          </a:p>
          <a:p>
            <a:pPr marL="0" lvl="0" indent="0" algn="l" rtl="0">
              <a:spcBef>
                <a:spcPts val="0"/>
              </a:spcBef>
              <a:spcAft>
                <a:spcPts val="0"/>
              </a:spcAft>
              <a:buNone/>
            </a:pPr>
            <a:endParaRPr lang="en-US" altLang="ja-JP" sz="3200" b="1" dirty="0">
              <a:latin typeface="+mn-ea"/>
            </a:endParaRPr>
          </a:p>
          <a:p>
            <a:pPr marL="0" lvl="0" indent="0" algn="l" rtl="0">
              <a:spcBef>
                <a:spcPts val="0"/>
              </a:spcBef>
              <a:spcAft>
                <a:spcPts val="0"/>
              </a:spcAft>
              <a:buNone/>
            </a:pPr>
            <a:r>
              <a:rPr lang="en-US" sz="2400" b="1" dirty="0">
                <a:latin typeface="+mn-ea"/>
                <a:ea typeface="+mn-ea"/>
              </a:rPr>
              <a:t>	</a:t>
            </a:r>
          </a:p>
          <a:p>
            <a:pPr marL="0" lvl="0" indent="0" algn="l" rtl="0">
              <a:spcBef>
                <a:spcPts val="0"/>
              </a:spcBef>
              <a:spcAft>
                <a:spcPts val="0"/>
              </a:spcAft>
              <a:buNone/>
            </a:pPr>
            <a:r>
              <a:rPr lang="ja-JP" altLang="en-US" sz="2000" b="1" dirty="0">
                <a:latin typeface="+mn-ea"/>
              </a:rPr>
              <a:t>① 生成 </a:t>
            </a:r>
            <a:r>
              <a:rPr lang="en-US" altLang="ja-JP" sz="2000" b="1" dirty="0">
                <a:latin typeface="+mn-ea"/>
              </a:rPr>
              <a:t>AI </a:t>
            </a:r>
            <a:r>
              <a:rPr lang="ja-JP" altLang="en-US" sz="2000" b="1" dirty="0">
                <a:latin typeface="+mn-ea"/>
              </a:rPr>
              <a:t>を用いた要約文生成</a:t>
            </a:r>
            <a:endParaRPr lang="en-US" altLang="ja-JP" sz="2000" b="1"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r>
              <a:rPr lang="ja-JP" altLang="en-US" sz="2000" b="1" dirty="0">
                <a:latin typeface="+mn-ea"/>
              </a:rPr>
              <a:t>② </a:t>
            </a:r>
            <a:r>
              <a:rPr lang="en-US" altLang="ja-JP" sz="2000" b="1" dirty="0">
                <a:solidFill>
                  <a:srgbClr val="F4B54B"/>
                </a:solidFill>
                <a:latin typeface="+mn-ea"/>
              </a:rPr>
              <a:t>CAP </a:t>
            </a:r>
            <a:r>
              <a:rPr lang="ja-JP" altLang="en-US" sz="2000" b="1" dirty="0">
                <a:solidFill>
                  <a:srgbClr val="F4B54B"/>
                </a:solidFill>
                <a:latin typeface="+mn-ea"/>
              </a:rPr>
              <a:t>をベースとした要約文情報を組み込んだプーリング手法の提案</a:t>
            </a:r>
            <a:endParaRPr lang="en-US" altLang="ja-JP" sz="2000" b="1" dirty="0">
              <a:solidFill>
                <a:srgbClr val="F4B54B"/>
              </a:solidFill>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r>
              <a:rPr lang="ja-JP" altLang="en-US" sz="2000" b="1" dirty="0">
                <a:latin typeface="+mn-ea"/>
              </a:rPr>
              <a:t>③ テキスト分類タスクによる提案手法に対する有効性の検証</a:t>
            </a:r>
            <a:endParaRPr lang="en-US" altLang="ja-JP" sz="2000" b="1" dirty="0">
              <a:latin typeface="+mn-ea"/>
            </a:endParaRPr>
          </a:p>
          <a:p>
            <a:pPr marL="0" lvl="0" indent="0" algn="l" rtl="0">
              <a:spcBef>
                <a:spcPts val="0"/>
              </a:spcBef>
              <a:spcAft>
                <a:spcPts val="0"/>
              </a:spcAft>
              <a:buNone/>
            </a:pPr>
            <a:endParaRPr lang="en-US" sz="2000" b="1" dirty="0">
              <a:latin typeface="+mn-ea"/>
              <a:ea typeface="+mn-ea"/>
            </a:endParaRPr>
          </a:p>
          <a:p>
            <a:pPr marL="0" lvl="0" indent="0" algn="l" rtl="0">
              <a:spcBef>
                <a:spcPts val="0"/>
              </a:spcBef>
              <a:spcAft>
                <a:spcPts val="0"/>
              </a:spcAft>
              <a:buNone/>
            </a:pP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DA3BE6FE-D0BB-05E3-AA7A-A19D90FF9D78}"/>
              </a:ext>
            </a:extLst>
          </p:cNvPr>
          <p:cNvSpPr>
            <a:spLocks noGrp="1"/>
          </p:cNvSpPr>
          <p:nvPr>
            <p:ph type="sldNum" sz="quarter" idx="12"/>
          </p:nvPr>
        </p:nvSpPr>
        <p:spPr/>
        <p:txBody>
          <a:bodyPr/>
          <a:lstStyle/>
          <a:p>
            <a:fld id="{84E5AB44-6C43-4864-84E5-D75B94A07FCF}" type="slidenum">
              <a:rPr kumimoji="1" lang="ja-JP" altLang="en-US" smtClean="0"/>
              <a:t>16</a:t>
            </a:fld>
            <a:endParaRPr kumimoji="1" lang="ja-JP" altLang="en-US"/>
          </a:p>
        </p:txBody>
      </p:sp>
      <p:grpSp>
        <p:nvGrpSpPr>
          <p:cNvPr id="43" name="グループ化 42">
            <a:extLst>
              <a:ext uri="{FF2B5EF4-FFF2-40B4-BE49-F238E27FC236}">
                <a16:creationId xmlns:a16="http://schemas.microsoft.com/office/drawing/2014/main" id="{0380C4A6-C8FC-ED3F-4BE3-44AA9BEEDB5F}"/>
              </a:ext>
            </a:extLst>
          </p:cNvPr>
          <p:cNvGrpSpPr/>
          <p:nvPr/>
        </p:nvGrpSpPr>
        <p:grpSpPr>
          <a:xfrm>
            <a:off x="15621132" y="39911542"/>
            <a:ext cx="14030467" cy="1409571"/>
            <a:chOff x="791997" y="31364635"/>
            <a:chExt cx="14030467" cy="4529056"/>
          </a:xfrm>
        </p:grpSpPr>
        <p:sp>
          <p:nvSpPr>
            <p:cNvPr id="44" name="Google Shape;67;p14">
              <a:extLst>
                <a:ext uri="{FF2B5EF4-FFF2-40B4-BE49-F238E27FC236}">
                  <a16:creationId xmlns:a16="http://schemas.microsoft.com/office/drawing/2014/main" id="{776FCCEA-858E-3B5A-EE1D-1DED9E5D23EE}"/>
                </a:ext>
              </a:extLst>
            </p:cNvPr>
            <p:cNvSpPr/>
            <p:nvPr/>
          </p:nvSpPr>
          <p:spPr>
            <a:xfrm>
              <a:off x="791997" y="31364635"/>
              <a:ext cx="13895700" cy="4529056"/>
            </a:xfrm>
            <a:prstGeom prst="rect">
              <a:avLst/>
            </a:prstGeom>
            <a:noFill/>
            <a:ln w="25400" cap="flat" cmpd="sng">
              <a:no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2;p14">
              <a:extLst>
                <a:ext uri="{FF2B5EF4-FFF2-40B4-BE49-F238E27FC236}">
                  <a16:creationId xmlns:a16="http://schemas.microsoft.com/office/drawing/2014/main" id="{7E5BC489-6093-4CEB-4683-58B2FABFC899}"/>
                </a:ext>
              </a:extLst>
            </p:cNvPr>
            <p:cNvSpPr txBox="1"/>
            <p:nvPr/>
          </p:nvSpPr>
          <p:spPr>
            <a:xfrm>
              <a:off x="926765" y="32290750"/>
              <a:ext cx="13895699" cy="2463692"/>
            </a:xfrm>
            <a:prstGeom prst="rect">
              <a:avLst/>
            </a:prstGeom>
            <a:noFill/>
            <a:ln>
              <a:noFill/>
            </a:ln>
          </p:spPr>
          <p:txBody>
            <a:bodyPr spcFirstLastPara="1" wrap="square" lIns="91425" tIns="91425" rIns="91425" bIns="91425" anchor="t" anchorCtr="0">
              <a:noAutofit/>
            </a:bodyPr>
            <a:lstStyle/>
            <a:p>
              <a:r>
                <a:rPr lang="en-US" altLang="ja-JP" sz="2800" dirty="0">
                  <a:latin typeface="+mn-ea"/>
                  <a:ea typeface="+mn-ea"/>
                </a:rPr>
                <a:t>[1] </a:t>
              </a:r>
              <a:r>
                <a:rPr lang="ja-JP" altLang="en-US" sz="2800" dirty="0">
                  <a:latin typeface="+mn-ea"/>
                  <a:ea typeface="+mn-ea"/>
                </a:rPr>
                <a:t>大和秀徳</a:t>
              </a:r>
              <a:r>
                <a:rPr lang="en-US" altLang="ja-JP" sz="2800" dirty="0">
                  <a:latin typeface="+mn-ea"/>
                  <a:ea typeface="+mn-ea"/>
                </a:rPr>
                <a:t>. BERT </a:t>
              </a:r>
              <a:r>
                <a:rPr lang="ja-JP" altLang="en-US" sz="2800" dirty="0">
                  <a:latin typeface="+mn-ea"/>
                  <a:ea typeface="+mn-ea"/>
                </a:rPr>
                <a:t>の分散表現に対する学習可能な重みを持つプーリング手法の提案</a:t>
              </a:r>
              <a:r>
                <a:rPr lang="en-US" altLang="ja-JP" sz="2800" dirty="0">
                  <a:latin typeface="+mn-ea"/>
                  <a:ea typeface="+mn-ea"/>
                </a:rPr>
                <a:t>, </a:t>
              </a:r>
              <a:br>
                <a:rPr lang="en-US" altLang="ja-JP" sz="2800" dirty="0">
                  <a:latin typeface="+mn-ea"/>
                  <a:ea typeface="+mn-ea"/>
                </a:rPr>
              </a:br>
              <a:r>
                <a:rPr lang="en-US" altLang="ja-JP" sz="2800" dirty="0">
                  <a:latin typeface="+mn-ea"/>
                  <a:ea typeface="+mn-ea"/>
                </a:rPr>
                <a:t>     </a:t>
              </a:r>
              <a:r>
                <a:rPr lang="ja-JP" altLang="en-US" sz="2800" dirty="0">
                  <a:latin typeface="+mn-ea"/>
                  <a:ea typeface="+mn-ea"/>
                </a:rPr>
                <a:t>大阪公立大学大学院情報学研究科 基幹情報学専攻 知能情報分野 修士論文</a:t>
              </a:r>
              <a:r>
                <a:rPr lang="en-US" altLang="ja-JP" sz="2800" dirty="0">
                  <a:latin typeface="+mn-ea"/>
                  <a:ea typeface="+mn-ea"/>
                </a:rPr>
                <a:t>, 2024.</a:t>
              </a:r>
            </a:p>
            <a:p>
              <a:r>
                <a:rPr lang="en-US" altLang="ja-JP" sz="2800" dirty="0">
                  <a:latin typeface="+mn-ea"/>
                  <a:ea typeface="+mn-ea"/>
                </a:rPr>
                <a:t>[2] Preferred Elements, </a:t>
              </a:r>
              <a:r>
                <a:rPr lang="en-US" altLang="ja-JP" sz="2800" dirty="0">
                  <a:latin typeface="+mn-ea"/>
                  <a:ea typeface="+mn-ea"/>
                  <a:hlinkClick r:id="rId3"/>
                </a:rPr>
                <a:t>https://plamo.preferredai.jp/</a:t>
              </a:r>
              <a:r>
                <a:rPr lang="en-US" altLang="ja-JP" sz="2800" dirty="0">
                  <a:latin typeface="+mn-ea"/>
                  <a:ea typeface="+mn-ea"/>
                </a:rPr>
                <a:t>, 2024.</a:t>
              </a:r>
            </a:p>
          </p:txBody>
        </p:sp>
      </p:grpSp>
    </p:spTree>
    <p:extLst>
      <p:ext uri="{BB962C8B-B14F-4D97-AF65-F5344CB8AC3E}">
        <p14:creationId xmlns:p14="http://schemas.microsoft.com/office/powerpoint/2010/main" val="737870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93F08-D89D-25B5-14B5-DBF2F63E0DB0}"/>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7592EA45-BB15-46B9-7A94-866182565F74}"/>
              </a:ext>
            </a:extLst>
          </p:cNvPr>
          <p:cNvSpPr txBox="1"/>
          <p:nvPr/>
        </p:nvSpPr>
        <p:spPr>
          <a:xfrm>
            <a:off x="119742" y="92705"/>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1</a:t>
            </a:r>
          </a:p>
          <a:p>
            <a:pPr marL="0" lvl="0" indent="0" algn="l" rtl="0">
              <a:spcBef>
                <a:spcPts val="0"/>
              </a:spcBef>
              <a:spcAft>
                <a:spcPts val="0"/>
              </a:spcAft>
              <a:buNone/>
            </a:pPr>
            <a:r>
              <a:rPr lang="en-US" sz="2400" b="1" dirty="0">
                <a:latin typeface="+mn-ea"/>
                <a:ea typeface="+mn-ea"/>
              </a:rPr>
              <a:t>	</a:t>
            </a:r>
            <a:r>
              <a:rPr lang="en-US" altLang="ja-JP" sz="2400" b="1" dirty="0">
                <a:latin typeface="+mn-ea"/>
                <a:ea typeface="+mn-ea"/>
              </a:rPr>
              <a:t>BERT </a:t>
            </a:r>
            <a:r>
              <a:rPr lang="ja-JP" altLang="en-US" sz="2400" b="1" dirty="0">
                <a:latin typeface="+mn-ea"/>
                <a:ea typeface="+mn-ea"/>
              </a:rPr>
              <a:t>の並列化による要約文情報の統合手法モデル</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A44280E1-2CA5-3B3A-4D42-3F05689BECC6}"/>
              </a:ext>
            </a:extLst>
          </p:cNvPr>
          <p:cNvSpPr>
            <a:spLocks noGrp="1"/>
          </p:cNvSpPr>
          <p:nvPr>
            <p:ph type="sldNum" sz="quarter" idx="12"/>
          </p:nvPr>
        </p:nvSpPr>
        <p:spPr/>
        <p:txBody>
          <a:bodyPr/>
          <a:lstStyle/>
          <a:p>
            <a:fld id="{84E5AB44-6C43-4864-84E5-D75B94A07FCF}" type="slidenum">
              <a:rPr kumimoji="1" lang="ja-JP" altLang="en-US" smtClean="0"/>
              <a:t>17</a:t>
            </a:fld>
            <a:endParaRPr kumimoji="1" lang="ja-JP" altLang="en-US"/>
          </a:p>
        </p:txBody>
      </p:sp>
      <p:sp>
        <p:nvSpPr>
          <p:cNvPr id="2" name="正方形/長方形 1">
            <a:extLst>
              <a:ext uri="{FF2B5EF4-FFF2-40B4-BE49-F238E27FC236}">
                <a16:creationId xmlns:a16="http://schemas.microsoft.com/office/drawing/2014/main" id="{7C994049-6B66-AEB9-C21E-594B9962BBF2}"/>
              </a:ext>
            </a:extLst>
          </p:cNvPr>
          <p:cNvSpPr/>
          <p:nvPr/>
        </p:nvSpPr>
        <p:spPr>
          <a:xfrm>
            <a:off x="222738" y="1386808"/>
            <a:ext cx="8698526" cy="479145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A79839FB-7603-5D1D-35EF-B2CB8FB1B6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9569" y="1387214"/>
            <a:ext cx="7244862" cy="4790640"/>
          </a:xfrm>
          <a:prstGeom prst="rect">
            <a:avLst/>
          </a:prstGeom>
        </p:spPr>
      </p:pic>
      <p:sp>
        <p:nvSpPr>
          <p:cNvPr id="5" name="正方形/長方形 4">
            <a:extLst>
              <a:ext uri="{FF2B5EF4-FFF2-40B4-BE49-F238E27FC236}">
                <a16:creationId xmlns:a16="http://schemas.microsoft.com/office/drawing/2014/main" id="{AC23480C-ABB2-E0A4-D994-1EB2340B9171}"/>
              </a:ext>
            </a:extLst>
          </p:cNvPr>
          <p:cNvSpPr/>
          <p:nvPr/>
        </p:nvSpPr>
        <p:spPr>
          <a:xfrm>
            <a:off x="971043" y="3528646"/>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B88ACAB5-025C-77EB-CBC4-A7915D85233D}"/>
              </a:ext>
            </a:extLst>
          </p:cNvPr>
          <p:cNvSpPr/>
          <p:nvPr/>
        </p:nvSpPr>
        <p:spPr>
          <a:xfrm>
            <a:off x="2960335" y="2677634"/>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B7472C8C-9834-2F02-AAAA-8A0ABC5A1B20}"/>
              </a:ext>
            </a:extLst>
          </p:cNvPr>
          <p:cNvSpPr/>
          <p:nvPr/>
        </p:nvSpPr>
        <p:spPr>
          <a:xfrm>
            <a:off x="4949627" y="3528646"/>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9CFE0C7A-9967-B085-96FB-C2F36C064F82}"/>
              </a:ext>
            </a:extLst>
          </p:cNvPr>
          <p:cNvSpPr/>
          <p:nvPr/>
        </p:nvSpPr>
        <p:spPr>
          <a:xfrm>
            <a:off x="6534318" y="2677634"/>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49D6DA7E-4AE6-4D84-2F16-7FBAFE8AA343}"/>
                  </a:ext>
                </a:extLst>
              </p:cNvPr>
              <p:cNvSpPr txBox="1"/>
              <p:nvPr/>
            </p:nvSpPr>
            <p:spPr>
              <a:xfrm>
                <a:off x="372268" y="1531693"/>
                <a:ext cx="3851246" cy="3148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bg1"/>
                          </a:solidFill>
                          <a:latin typeface="Cambria Math" panose="02040503050406030204" pitchFamily="18" charset="0"/>
                        </a:rPr>
                        <m:t>𝐶</m:t>
                      </m:r>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𝑝</m:t>
                      </m:r>
                      <m:sSub>
                        <m:sSubPr>
                          <m:ctrlPr>
                            <a:rPr kumimoji="1" lang="en-US" altLang="ja-JP" b="0" i="1" smtClean="0">
                              <a:solidFill>
                                <a:schemeClr val="bg1"/>
                              </a:solidFill>
                              <a:latin typeface="Cambria Math" panose="02040503050406030204" pitchFamily="18" charset="0"/>
                            </a:rPr>
                          </m:ctrlPr>
                        </m:sSubPr>
                        <m:e>
                          <m:r>
                            <a:rPr kumimoji="1" lang="en-US" altLang="ja-JP" b="0" i="1" smtClean="0">
                              <a:solidFill>
                                <a:schemeClr val="bg1"/>
                              </a:solidFill>
                              <a:latin typeface="Cambria Math" panose="02040503050406030204" pitchFamily="18" charset="0"/>
                            </a:rPr>
                            <m:t>𝐸</m:t>
                          </m:r>
                        </m:e>
                        <m:sub>
                          <m:r>
                            <a:rPr kumimoji="1" lang="en-US" altLang="ja-JP" b="0" i="0" smtClean="0">
                              <a:solidFill>
                                <a:schemeClr val="bg1"/>
                              </a:solidFill>
                              <a:latin typeface="Cambria Math" panose="02040503050406030204" pitchFamily="18" charset="0"/>
                            </a:rPr>
                            <m:t>[</m:t>
                          </m:r>
                          <m:r>
                            <m:rPr>
                              <m:sty m:val="p"/>
                            </m:rPr>
                            <a:rPr kumimoji="1" lang="en-US" altLang="ja-JP" b="0" i="0" smtClean="0">
                              <a:solidFill>
                                <a:schemeClr val="bg1"/>
                              </a:solidFill>
                              <a:latin typeface="Cambria Math" panose="02040503050406030204" pitchFamily="18" charset="0"/>
                            </a:rPr>
                            <m:t>CLS</m:t>
                          </m:r>
                          <m:r>
                            <a:rPr kumimoji="1" lang="en-US" altLang="ja-JP" b="0" i="0" smtClean="0">
                              <a:solidFill>
                                <a:schemeClr val="bg1"/>
                              </a:solidFill>
                              <a:latin typeface="Cambria Math" panose="02040503050406030204" pitchFamily="18" charset="0"/>
                            </a:rPr>
                            <m:t>]</m:t>
                          </m:r>
                        </m:sub>
                      </m:sSub>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𝑞</m:t>
                      </m:r>
                      <m:sSub>
                        <m:sSubPr>
                          <m:ctrlPr>
                            <a:rPr kumimoji="1" lang="en-US" altLang="ja-JP" b="0" i="1" smtClean="0">
                              <a:solidFill>
                                <a:schemeClr val="bg1"/>
                              </a:solidFill>
                              <a:latin typeface="Cambria Math" panose="02040503050406030204" pitchFamily="18" charset="0"/>
                            </a:rPr>
                          </m:ctrlPr>
                        </m:sSubPr>
                        <m:e>
                          <m:r>
                            <a:rPr kumimoji="1" lang="en-US" altLang="ja-JP" b="0" i="1" smtClean="0">
                              <a:solidFill>
                                <a:schemeClr val="bg1"/>
                              </a:solidFill>
                              <a:latin typeface="Cambria Math" panose="02040503050406030204" pitchFamily="18" charset="0"/>
                            </a:rPr>
                            <m:t>𝐸</m:t>
                          </m:r>
                        </m:e>
                        <m:sub>
                          <m:r>
                            <m:rPr>
                              <m:sty m:val="p"/>
                            </m:rPr>
                            <a:rPr kumimoji="1" lang="en-US" altLang="ja-JP" b="0" i="0" smtClean="0">
                              <a:solidFill>
                                <a:schemeClr val="bg1"/>
                              </a:solidFill>
                              <a:latin typeface="Cambria Math" panose="02040503050406030204" pitchFamily="18" charset="0"/>
                            </a:rPr>
                            <m:t>Avg</m:t>
                          </m:r>
                        </m:sub>
                      </m:sSub>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𝑟</m:t>
                      </m:r>
                      <m:sSubSup>
                        <m:sSubSupPr>
                          <m:ctrlPr>
                            <a:rPr kumimoji="1" lang="en-US" altLang="ja-JP" b="0" i="1" smtClean="0">
                              <a:solidFill>
                                <a:schemeClr val="bg1"/>
                              </a:solidFill>
                              <a:latin typeface="Cambria Math" panose="02040503050406030204" pitchFamily="18" charset="0"/>
                            </a:rPr>
                          </m:ctrlPr>
                        </m:sSubSupPr>
                        <m:e>
                          <m:r>
                            <a:rPr kumimoji="1" lang="en-US" altLang="ja-JP" b="0" i="1" smtClean="0">
                              <a:solidFill>
                                <a:schemeClr val="bg1"/>
                              </a:solidFill>
                              <a:latin typeface="Cambria Math" panose="02040503050406030204" pitchFamily="18" charset="0"/>
                            </a:rPr>
                            <m:t>𝐸</m:t>
                          </m:r>
                        </m:e>
                        <m:sub>
                          <m:r>
                            <a:rPr kumimoji="1" lang="en-US" altLang="ja-JP" b="0" i="0" smtClean="0">
                              <a:solidFill>
                                <a:schemeClr val="bg1"/>
                              </a:solidFill>
                              <a:latin typeface="Cambria Math" panose="02040503050406030204" pitchFamily="18" charset="0"/>
                            </a:rPr>
                            <m:t>[</m:t>
                          </m:r>
                          <m:r>
                            <m:rPr>
                              <m:sty m:val="p"/>
                            </m:rPr>
                            <a:rPr kumimoji="1" lang="en-US" altLang="ja-JP" b="0" i="0" smtClean="0">
                              <a:solidFill>
                                <a:schemeClr val="bg1"/>
                              </a:solidFill>
                              <a:latin typeface="Cambria Math" panose="02040503050406030204" pitchFamily="18" charset="0"/>
                            </a:rPr>
                            <m:t>CLS</m:t>
                          </m:r>
                          <m:r>
                            <a:rPr kumimoji="1" lang="en-US" altLang="ja-JP" b="0" i="0" smtClean="0">
                              <a:solidFill>
                                <a:schemeClr val="bg1"/>
                              </a:solidFill>
                              <a:latin typeface="Cambria Math" panose="02040503050406030204" pitchFamily="18" charset="0"/>
                            </a:rPr>
                            <m:t>]</m:t>
                          </m:r>
                        </m:sub>
                        <m:sup>
                          <m:r>
                            <a:rPr kumimoji="1" lang="en-US" altLang="ja-JP" b="0" i="1" smtClean="0">
                              <a:solidFill>
                                <a:schemeClr val="bg1"/>
                              </a:solidFill>
                              <a:latin typeface="Cambria Math" panose="02040503050406030204" pitchFamily="18" charset="0"/>
                            </a:rPr>
                            <m:t>′</m:t>
                          </m:r>
                        </m:sup>
                      </m:sSubSup>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𝑠</m:t>
                      </m:r>
                      <m:sSubSup>
                        <m:sSubSupPr>
                          <m:ctrlPr>
                            <a:rPr kumimoji="1" lang="en-US" altLang="ja-JP" b="0" i="1" smtClean="0">
                              <a:solidFill>
                                <a:schemeClr val="bg1"/>
                              </a:solidFill>
                              <a:latin typeface="Cambria Math" panose="02040503050406030204" pitchFamily="18" charset="0"/>
                            </a:rPr>
                          </m:ctrlPr>
                        </m:sSubSupPr>
                        <m:e>
                          <m:r>
                            <a:rPr kumimoji="1" lang="en-US" altLang="ja-JP" b="0" i="1" smtClean="0">
                              <a:solidFill>
                                <a:schemeClr val="bg1"/>
                              </a:solidFill>
                              <a:latin typeface="Cambria Math" panose="02040503050406030204" pitchFamily="18" charset="0"/>
                            </a:rPr>
                            <m:t>𝐸</m:t>
                          </m:r>
                        </m:e>
                        <m:sub>
                          <m:r>
                            <m:rPr>
                              <m:sty m:val="p"/>
                            </m:rPr>
                            <a:rPr kumimoji="1" lang="en-US" altLang="ja-JP" b="0" i="0" smtClean="0">
                              <a:solidFill>
                                <a:schemeClr val="bg1"/>
                              </a:solidFill>
                              <a:latin typeface="Cambria Math" panose="02040503050406030204" pitchFamily="18" charset="0"/>
                            </a:rPr>
                            <m:t>Avg</m:t>
                          </m:r>
                        </m:sub>
                        <m:sup>
                          <m:r>
                            <a:rPr kumimoji="1" lang="en-US" altLang="ja-JP" b="0" i="1" smtClean="0">
                              <a:solidFill>
                                <a:schemeClr val="bg1"/>
                              </a:solidFill>
                              <a:latin typeface="Cambria Math" panose="02040503050406030204" pitchFamily="18" charset="0"/>
                            </a:rPr>
                            <m:t>′</m:t>
                          </m:r>
                        </m:sup>
                      </m:sSubSup>
                    </m:oMath>
                  </m:oMathPara>
                </a14:m>
                <a:endParaRPr kumimoji="1" lang="ja-JP" altLang="en-US" dirty="0">
                  <a:solidFill>
                    <a:schemeClr val="bg1"/>
                  </a:solidFill>
                </a:endParaRPr>
              </a:p>
            </p:txBody>
          </p:sp>
        </mc:Choice>
        <mc:Fallback xmlns="">
          <p:sp>
            <p:nvSpPr>
              <p:cNvPr id="12" name="テキスト ボックス 11">
                <a:extLst>
                  <a:ext uri="{FF2B5EF4-FFF2-40B4-BE49-F238E27FC236}">
                    <a16:creationId xmlns:a16="http://schemas.microsoft.com/office/drawing/2014/main" id="{49D6DA7E-4AE6-4D84-2F16-7FBAFE8AA343}"/>
                  </a:ext>
                </a:extLst>
              </p:cNvPr>
              <p:cNvSpPr txBox="1">
                <a:spLocks noRot="1" noChangeAspect="1" noMove="1" noResize="1" noEditPoints="1" noAdjustHandles="1" noChangeArrowheads="1" noChangeShapeType="1" noTextEdit="1"/>
              </p:cNvSpPr>
              <p:nvPr/>
            </p:nvSpPr>
            <p:spPr>
              <a:xfrm>
                <a:off x="372268" y="1531693"/>
                <a:ext cx="3851246" cy="314894"/>
              </a:xfrm>
              <a:prstGeom prst="rect">
                <a:avLst/>
              </a:prstGeom>
              <a:blipFill>
                <a:blip r:embed="rId4"/>
                <a:stretch>
                  <a:fillRect l="-791" r="-633" b="-2692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0106E56F-166A-17BC-9465-82EA73F10E80}"/>
                  </a:ext>
                </a:extLst>
              </p:cNvPr>
              <p:cNvSpPr txBox="1"/>
              <p:nvPr/>
            </p:nvSpPr>
            <p:spPr>
              <a:xfrm>
                <a:off x="5360322" y="1550640"/>
                <a:ext cx="3232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bg1"/>
                          </a:solidFill>
                          <a:latin typeface="Cambria Math" panose="02040503050406030204" pitchFamily="18" charset="0"/>
                        </a:rPr>
                        <m:t>𝑝</m:t>
                      </m:r>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𝑞</m:t>
                      </m:r>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𝑟</m:t>
                      </m:r>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𝑠</m:t>
                      </m:r>
                      <m:r>
                        <a:rPr kumimoji="1" lang="en-US" altLang="ja-JP" b="0" i="1" smtClean="0">
                          <a:solidFill>
                            <a:schemeClr val="bg1"/>
                          </a:solidFill>
                          <a:latin typeface="Cambria Math" panose="02040503050406030204" pitchFamily="18" charset="0"/>
                        </a:rPr>
                        <m:t>=1 (</m:t>
                      </m:r>
                      <m:r>
                        <a:rPr kumimoji="1" lang="en-US" altLang="ja-JP" b="0" i="1" smtClean="0">
                          <a:solidFill>
                            <a:schemeClr val="bg1"/>
                          </a:solidFill>
                          <a:latin typeface="Cambria Math" panose="02040503050406030204" pitchFamily="18" charset="0"/>
                        </a:rPr>
                        <m:t>𝑝</m:t>
                      </m:r>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𝑞</m:t>
                      </m:r>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𝑟</m:t>
                      </m:r>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𝑠</m:t>
                      </m:r>
                      <m:r>
                        <a:rPr kumimoji="1" lang="en-US" altLang="ja-JP" b="0" i="1" smtClean="0">
                          <a:solidFill>
                            <a:schemeClr val="bg1"/>
                          </a:solidFill>
                          <a:latin typeface="Cambria Math" panose="02040503050406030204" pitchFamily="18" charset="0"/>
                          <a:ea typeface="Cambria Math" panose="02040503050406030204" pitchFamily="18" charset="0"/>
                        </a:rPr>
                        <m:t>≥0</m:t>
                      </m:r>
                      <m:r>
                        <a:rPr kumimoji="1" lang="en-US" altLang="ja-JP" b="0" i="1" smtClean="0">
                          <a:solidFill>
                            <a:schemeClr val="bg1"/>
                          </a:solidFill>
                          <a:latin typeface="Cambria Math" panose="02040503050406030204" pitchFamily="18" charset="0"/>
                        </a:rPr>
                        <m:t>)</m:t>
                      </m:r>
                    </m:oMath>
                  </m:oMathPara>
                </a14:m>
                <a:endParaRPr kumimoji="1" lang="ja-JP" altLang="en-US" dirty="0">
                  <a:solidFill>
                    <a:schemeClr val="bg1"/>
                  </a:solidFill>
                </a:endParaRPr>
              </a:p>
            </p:txBody>
          </p:sp>
        </mc:Choice>
        <mc:Fallback xmlns="">
          <p:sp>
            <p:nvSpPr>
              <p:cNvPr id="13" name="テキスト ボックス 12">
                <a:extLst>
                  <a:ext uri="{FF2B5EF4-FFF2-40B4-BE49-F238E27FC236}">
                    <a16:creationId xmlns:a16="http://schemas.microsoft.com/office/drawing/2014/main" id="{0106E56F-166A-17BC-9465-82EA73F10E80}"/>
                  </a:ext>
                </a:extLst>
              </p:cNvPr>
              <p:cNvSpPr txBox="1">
                <a:spLocks noRot="1" noChangeAspect="1" noMove="1" noResize="1" noEditPoints="1" noAdjustHandles="1" noChangeArrowheads="1" noChangeShapeType="1" noTextEdit="1"/>
              </p:cNvSpPr>
              <p:nvPr/>
            </p:nvSpPr>
            <p:spPr>
              <a:xfrm>
                <a:off x="5360322" y="1550640"/>
                <a:ext cx="3232423" cy="276999"/>
              </a:xfrm>
              <a:prstGeom prst="rect">
                <a:avLst/>
              </a:prstGeom>
              <a:blipFill>
                <a:blip r:embed="rId5"/>
                <a:stretch>
                  <a:fillRect l="-1130" r="-1883" b="-36957"/>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85586B2B-7703-7AA1-744F-6128AD792C27}"/>
              </a:ext>
            </a:extLst>
          </p:cNvPr>
          <p:cNvSpPr txBox="1"/>
          <p:nvPr/>
        </p:nvSpPr>
        <p:spPr>
          <a:xfrm>
            <a:off x="813315" y="6316378"/>
            <a:ext cx="4562272" cy="276999"/>
          </a:xfrm>
          <a:prstGeom prst="rect">
            <a:avLst/>
          </a:prstGeom>
          <a:solidFill>
            <a:schemeClr val="accent3"/>
          </a:solidFill>
          <a:ln>
            <a:solidFill>
              <a:schemeClr val="tx1">
                <a:lumMod val="75000"/>
              </a:schemeClr>
            </a:solidFill>
            <a:prstDash val="sysDash"/>
          </a:ln>
        </p:spPr>
        <p:txBody>
          <a:bodyPr wrap="square" rtlCol="0">
            <a:spAutoFit/>
          </a:bodyPr>
          <a:lstStyle/>
          <a:p>
            <a:r>
              <a:rPr kumimoji="1" lang="ja-JP" altLang="en-US" sz="1200" dirty="0">
                <a:latin typeface="+mn-ea"/>
              </a:rPr>
              <a:t>見づらいので、数ページに分けて重み付き和の式など明記</a:t>
            </a:r>
            <a:endParaRPr kumimoji="1" lang="ja-JP" altLang="en-US" sz="1200" dirty="0"/>
          </a:p>
        </p:txBody>
      </p:sp>
    </p:spTree>
    <p:extLst>
      <p:ext uri="{BB962C8B-B14F-4D97-AF65-F5344CB8AC3E}">
        <p14:creationId xmlns:p14="http://schemas.microsoft.com/office/powerpoint/2010/main" val="686960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852A6-E4E1-D6F1-BCD7-2869AF2BA52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Google Shape;92;p14">
                <a:extLst>
                  <a:ext uri="{FF2B5EF4-FFF2-40B4-BE49-F238E27FC236}">
                    <a16:creationId xmlns:a16="http://schemas.microsoft.com/office/drawing/2014/main" id="{26DA3FCC-2626-F5C6-ED8B-5FA49760EAAD}"/>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1</a:t>
                </a:r>
              </a:p>
              <a:p>
                <a:pPr marL="0" lvl="0" indent="0" algn="l" rtl="0">
                  <a:spcBef>
                    <a:spcPts val="0"/>
                  </a:spcBef>
                  <a:spcAft>
                    <a:spcPts val="0"/>
                  </a:spcAft>
                  <a:buNone/>
                </a:pPr>
                <a:r>
                  <a:rPr lang="en-US" sz="2400" b="1" dirty="0">
                    <a:latin typeface="+mn-ea"/>
                    <a:ea typeface="+mn-ea"/>
                  </a:rPr>
                  <a:t>	</a:t>
                </a:r>
                <a:r>
                  <a:rPr lang="ja-JP" altLang="en-US" sz="2400" b="1" dirty="0">
                    <a:latin typeface="+mn-ea"/>
                    <a:ea typeface="+mn-ea"/>
                  </a:rPr>
                  <a:t>学習可能パラメータ </a:t>
                </a:r>
                <a14:m>
                  <m:oMath xmlns:m="http://schemas.openxmlformats.org/officeDocument/2006/math">
                    <m:r>
                      <a:rPr lang="en-US" altLang="ja-JP" sz="2400" b="1" i="1" smtClean="0">
                        <a:latin typeface="Cambria Math" panose="02040503050406030204" pitchFamily="18" charset="0"/>
                        <a:ea typeface="+mn-ea"/>
                      </a:rPr>
                      <m:t>𝒑</m:t>
                    </m:r>
                    <m:r>
                      <a:rPr lang="en-US" altLang="ja-JP" sz="2400" b="1" i="1" smtClean="0">
                        <a:latin typeface="Cambria Math" panose="02040503050406030204" pitchFamily="18" charset="0"/>
                        <a:ea typeface="+mn-ea"/>
                      </a:rPr>
                      <m:t>, </m:t>
                    </m:r>
                    <m:r>
                      <a:rPr lang="en-US" altLang="ja-JP" sz="2400" b="1" i="1" smtClean="0">
                        <a:latin typeface="Cambria Math" panose="02040503050406030204" pitchFamily="18" charset="0"/>
                        <a:ea typeface="+mn-ea"/>
                      </a:rPr>
                      <m:t>𝒒</m:t>
                    </m:r>
                    <m:r>
                      <a:rPr lang="en-US" altLang="ja-JP" sz="2400" b="1" i="1" smtClean="0">
                        <a:latin typeface="Cambria Math" panose="02040503050406030204" pitchFamily="18" charset="0"/>
                        <a:ea typeface="+mn-ea"/>
                      </a:rPr>
                      <m:t>, </m:t>
                    </m:r>
                    <m:r>
                      <a:rPr lang="en-US" altLang="ja-JP" sz="2400" b="1" i="1" smtClean="0">
                        <a:latin typeface="Cambria Math" panose="02040503050406030204" pitchFamily="18" charset="0"/>
                        <a:ea typeface="+mn-ea"/>
                      </a:rPr>
                      <m:t>𝒓</m:t>
                    </m:r>
                    <m:r>
                      <a:rPr lang="en-US" altLang="ja-JP" sz="2400" b="1" i="1" smtClean="0">
                        <a:latin typeface="Cambria Math" panose="02040503050406030204" pitchFamily="18" charset="0"/>
                        <a:ea typeface="+mn-ea"/>
                      </a:rPr>
                      <m:t>,</m:t>
                    </m:r>
                    <m:r>
                      <a:rPr lang="en-US" altLang="ja-JP" sz="2400" b="1" i="1" smtClean="0">
                        <a:latin typeface="Cambria Math" panose="02040503050406030204" pitchFamily="18" charset="0"/>
                        <a:ea typeface="+mn-ea"/>
                      </a:rPr>
                      <m:t>𝒔</m:t>
                    </m:r>
                  </m:oMath>
                </a14:m>
                <a:r>
                  <a:rPr lang="en-US" sz="2800" dirty="0">
                    <a:latin typeface="+mn-ea"/>
                    <a:ea typeface="+mn-ea"/>
                  </a:rPr>
                  <a:t> </a:t>
                </a:r>
                <a:r>
                  <a:rPr lang="ja-JP" altLang="en-US" sz="2800" dirty="0">
                    <a:latin typeface="+mn-ea"/>
                    <a:ea typeface="+mn-ea"/>
                  </a:rPr>
                  <a:t>の更新式</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mc:Choice>
        <mc:Fallback xmlns="">
          <p:sp>
            <p:nvSpPr>
              <p:cNvPr id="10" name="Google Shape;92;p14">
                <a:extLst>
                  <a:ext uri="{FF2B5EF4-FFF2-40B4-BE49-F238E27FC236}">
                    <a16:creationId xmlns:a16="http://schemas.microsoft.com/office/drawing/2014/main" id="{26DA3FCC-2626-F5C6-ED8B-5FA49760EAAD}"/>
                  </a:ext>
                </a:extLst>
              </p:cNvPr>
              <p:cNvSpPr txBox="1">
                <a:spLocks noRot="1" noChangeAspect="1" noMove="1" noResize="1" noEditPoints="1" noAdjustHandles="1" noChangeArrowheads="1" noChangeShapeType="1" noTextEdit="1"/>
              </p:cNvSpPr>
              <p:nvPr/>
            </p:nvSpPr>
            <p:spPr>
              <a:xfrm>
                <a:off x="119742" y="694730"/>
                <a:ext cx="8382001" cy="732078"/>
              </a:xfrm>
              <a:prstGeom prst="rect">
                <a:avLst/>
              </a:prstGeom>
              <a:blipFill>
                <a:blip r:embed="rId3"/>
                <a:stretch>
                  <a:fillRect l="-1891" t="-5000" b="-64167"/>
                </a:stretch>
              </a:blipFill>
              <a:ln>
                <a:noFill/>
              </a:ln>
            </p:spPr>
            <p:txBody>
              <a:bodyPr/>
              <a:lstStyle/>
              <a:p>
                <a:r>
                  <a:rPr lang="ja-JP" altLang="en-US">
                    <a:noFill/>
                  </a:rPr>
                  <a:t> </a:t>
                </a:r>
              </a:p>
            </p:txBody>
          </p:sp>
        </mc:Fallback>
      </mc:AlternateContent>
      <p:sp>
        <p:nvSpPr>
          <p:cNvPr id="7" name="スライド番号プレースホルダー 6">
            <a:extLst>
              <a:ext uri="{FF2B5EF4-FFF2-40B4-BE49-F238E27FC236}">
                <a16:creationId xmlns:a16="http://schemas.microsoft.com/office/drawing/2014/main" id="{65093C35-0FFA-0CF8-3957-25E7266A2F35}"/>
              </a:ext>
            </a:extLst>
          </p:cNvPr>
          <p:cNvSpPr>
            <a:spLocks noGrp="1"/>
          </p:cNvSpPr>
          <p:nvPr>
            <p:ph type="sldNum" sz="quarter" idx="12"/>
          </p:nvPr>
        </p:nvSpPr>
        <p:spPr/>
        <p:txBody>
          <a:bodyPr/>
          <a:lstStyle/>
          <a:p>
            <a:fld id="{84E5AB44-6C43-4864-84E5-D75B94A07FCF}" type="slidenum">
              <a:rPr kumimoji="1" lang="ja-JP" altLang="en-US" smtClean="0"/>
              <a:t>18</a:t>
            </a:fld>
            <a:endParaRPr kumimoji="1" lang="ja-JP" altLang="en-US"/>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8204DB15-EE24-AF26-77EA-E21F6C4A442E}"/>
                  </a:ext>
                </a:extLst>
              </p:cNvPr>
              <p:cNvSpPr txBox="1"/>
              <p:nvPr/>
            </p:nvSpPr>
            <p:spPr>
              <a:xfrm>
                <a:off x="1328793" y="2382014"/>
                <a:ext cx="6486414" cy="3170420"/>
              </a:xfrm>
              <a:prstGeom prst="rect">
                <a:avLst/>
              </a:prstGeom>
              <a:noFill/>
            </p:spPr>
            <p:txBody>
              <a:bodyPr wrap="square" lIns="0" tIns="0" rIns="0" bIns="0" rtlCol="0">
                <a:spAutoFit/>
              </a:bodyPr>
              <a:lstStyle/>
              <a:p>
                <a:r>
                  <a:rPr kumimoji="1" lang="ja-JP" altLang="en-US" sz="2400" dirty="0"/>
                  <a:t>更新後</a:t>
                </a:r>
                <a14:m>
                  <m:oMath xmlns:m="http://schemas.openxmlformats.org/officeDocument/2006/math">
                    <m:r>
                      <a:rPr kumimoji="1" lang="ja-JP" altLang="en-US" sz="2400" b="0" i="1" dirty="0">
                        <a:latin typeface="Cambria Math" panose="02040503050406030204" pitchFamily="18" charset="0"/>
                      </a:rPr>
                      <m:t>の</m:t>
                    </m:r>
                    <m:r>
                      <a:rPr kumimoji="1" lang="ja-JP" altLang="en-US" sz="2400" i="1" dirty="0" smtClean="0">
                        <a:latin typeface="Cambria Math" panose="02040503050406030204" pitchFamily="18" charset="0"/>
                      </a:rPr>
                      <m:t>パラメータ</m:t>
                    </m:r>
                    <m:r>
                      <a:rPr kumimoji="1" lang="ja-JP" altLang="en-US" sz="2400" i="1" dirty="0">
                        <a:latin typeface="Cambria Math" panose="02040503050406030204" pitchFamily="18" charset="0"/>
                      </a:rPr>
                      <m:t>を</m:t>
                    </m:r>
                  </m:oMath>
                </a14:m>
                <a:r>
                  <a:rPr kumimoji="1" lang="en-US" altLang="ja-JP" sz="2400" i="1" dirty="0">
                    <a:latin typeface="Cambria Math" panose="02040503050406030204" pitchFamily="18" charset="0"/>
                  </a:rPr>
                  <a:t> </a:t>
                </a:r>
                <a14:m>
                  <m:oMath xmlns:m="http://schemas.openxmlformats.org/officeDocument/2006/math">
                    <m:sSup>
                      <m:sSupPr>
                        <m:ctrlPr>
                          <a:rPr kumimoji="1" lang="en-US" altLang="ja-JP" sz="240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𝑝</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 </m:t>
                    </m:r>
                    <m:sSup>
                      <m:sSupPr>
                        <m:ctrlPr>
                          <a:rPr kumimoji="1" lang="en-US" altLang="ja-JP" sz="2400" b="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𝑞</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 </m:t>
                    </m:r>
                    <m:sSup>
                      <m:sSupPr>
                        <m:ctrlPr>
                          <a:rPr kumimoji="1" lang="en-US" altLang="ja-JP" sz="2400" b="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𝑟</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m:t>
                    </m:r>
                    <m:r>
                      <a:rPr kumimoji="1" lang="en-US" altLang="ja-JP" sz="2400" b="0" i="1" dirty="0" smtClean="0">
                        <a:latin typeface="Cambria Math" panose="02040503050406030204" pitchFamily="18" charset="0"/>
                      </a:rPr>
                      <m:t>𝑠</m:t>
                    </m:r>
                    <m:r>
                      <a:rPr kumimoji="1" lang="en-US" altLang="ja-JP" sz="2400" b="0" i="1" dirty="0" smtClean="0">
                        <a:latin typeface="Cambria Math" panose="02040503050406030204" pitchFamily="18" charset="0"/>
                      </a:rPr>
                      <m:t>′</m:t>
                    </m:r>
                  </m:oMath>
                </a14:m>
                <a:r>
                  <a:rPr kumimoji="1" lang="ja-JP" altLang="en-US" sz="2400" dirty="0"/>
                  <a:t> とすると</a:t>
                </a:r>
                <a:endParaRPr kumimoji="1" lang="en-US" altLang="ja-JP" sz="2400" dirty="0"/>
              </a:p>
              <a:p>
                <a:endParaRPr kumimoji="1" lang="en-US" altLang="ja-JP" sz="2400" dirty="0"/>
              </a:p>
              <a:p>
                <a:endParaRPr kumimoji="1" lang="en-US" altLang="ja-JP" sz="2400" dirty="0"/>
              </a:p>
              <a:p>
                <a:pPr algn="ct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𝒓</m:t>
                            </m:r>
                          </m:e>
                          <m:sup>
                            <m:r>
                              <a:rPr kumimoji="1" lang="en-US" altLang="ja-JP" sz="2400" b="1" i="1" dirty="0">
                                <a:latin typeface="Cambria Math" panose="02040503050406030204" pitchFamily="18" charset="0"/>
                              </a:rPr>
                              <m:t>𝟐</m:t>
                            </m:r>
                          </m:sup>
                        </m:sSup>
                        <m:r>
                          <a:rPr kumimoji="1" lang="en-US" altLang="ja-JP" sz="2400" b="1" i="1" dirty="0" smtClean="0">
                            <a:latin typeface="Cambria Math" panose="02040503050406030204" pitchFamily="18" charset="0"/>
                          </a:rPr>
                          <m:t>+</m:t>
                        </m:r>
                        <m:sSup>
                          <m:sSupPr>
                            <m:ctrlPr>
                              <a:rPr kumimoji="1" lang="en-US" altLang="ja-JP" sz="2400" b="1" i="1" dirty="0" smtClean="0">
                                <a:latin typeface="Cambria Math" panose="02040503050406030204" pitchFamily="18" charset="0"/>
                              </a:rPr>
                            </m:ctrlPr>
                          </m:sSupPr>
                          <m:e>
                            <m:r>
                              <a:rPr kumimoji="1" lang="en-US" altLang="ja-JP" sz="2400" b="1" i="1" dirty="0" smtClean="0">
                                <a:latin typeface="Cambria Math" panose="02040503050406030204" pitchFamily="18" charset="0"/>
                              </a:rPr>
                              <m:t>𝒔</m:t>
                            </m:r>
                          </m:e>
                          <m:sup>
                            <m:r>
                              <a:rPr kumimoji="1" lang="en-US" altLang="ja-JP" sz="2400" b="1" i="1" dirty="0" smtClean="0">
                                <a:latin typeface="Cambria Math" panose="02040503050406030204" pitchFamily="18" charset="0"/>
                              </a:rPr>
                              <m:t>𝟐</m:t>
                            </m:r>
                          </m:sup>
                        </m:sSup>
                      </m:den>
                    </m:f>
                  </m:oMath>
                </a14:m>
                <a:r>
                  <a:rPr kumimoji="1" lang="en-US" altLang="ja-JP" sz="2400" b="1" dirty="0"/>
                  <a:t> , </a:t>
                </a: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𝒓</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𝒔</m:t>
                            </m:r>
                          </m:e>
                          <m:sup>
                            <m:r>
                              <a:rPr kumimoji="1" lang="en-US" altLang="ja-JP" sz="2400" b="1" i="1" dirty="0">
                                <a:latin typeface="Cambria Math" panose="02040503050406030204" pitchFamily="18" charset="0"/>
                              </a:rPr>
                              <m:t>𝟐</m:t>
                            </m:r>
                          </m:sup>
                        </m:sSup>
                      </m:den>
                    </m:f>
                  </m:oMath>
                </a14:m>
                <a:r>
                  <a:rPr kumimoji="1" lang="en-US" altLang="ja-JP" sz="2400" b="1" dirty="0"/>
                  <a:t> </a:t>
                </a:r>
                <a:br>
                  <a:rPr kumimoji="1" lang="en-US" altLang="ja-JP" sz="2400" b="1" dirty="0"/>
                </a:br>
                <a:endParaRPr kumimoji="1" lang="en-US" altLang="ja-JP" sz="2400" b="1" dirty="0"/>
              </a:p>
              <a:p>
                <a:pPr algn="ct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smtClean="0">
                            <a:latin typeface="Cambria Math" panose="02040503050406030204" pitchFamily="18" charset="0"/>
                          </a:rPr>
                          <m:t>𝒓</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smtClean="0">
                                <a:latin typeface="Cambria Math" panose="02040503050406030204" pitchFamily="18" charset="0"/>
                              </a:rPr>
                              <m:t>𝒓</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𝒓</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𝒔</m:t>
                            </m:r>
                          </m:e>
                          <m:sup>
                            <m:r>
                              <a:rPr kumimoji="1" lang="en-US" altLang="ja-JP" sz="2400" b="1" i="1" dirty="0">
                                <a:latin typeface="Cambria Math" panose="02040503050406030204" pitchFamily="18" charset="0"/>
                              </a:rPr>
                              <m:t>𝟐</m:t>
                            </m:r>
                          </m:sup>
                        </m:sSup>
                      </m:den>
                    </m:f>
                  </m:oMath>
                </a14:m>
                <a:r>
                  <a:rPr kumimoji="1" lang="en-US" altLang="ja-JP" sz="2400" b="1" dirty="0"/>
                  <a:t> , </a:t>
                </a: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smtClean="0">
                            <a:latin typeface="Cambria Math" panose="02040503050406030204" pitchFamily="18" charset="0"/>
                          </a:rPr>
                          <m:t>𝒔</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smtClean="0">
                                <a:latin typeface="Cambria Math" panose="02040503050406030204" pitchFamily="18" charset="0"/>
                              </a:rPr>
                              <m:t>𝒔</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𝒓</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𝒔</m:t>
                            </m:r>
                          </m:e>
                          <m:sup>
                            <m:r>
                              <a:rPr kumimoji="1" lang="en-US" altLang="ja-JP" sz="2400" b="1" i="1" dirty="0">
                                <a:latin typeface="Cambria Math" panose="02040503050406030204" pitchFamily="18" charset="0"/>
                              </a:rPr>
                              <m:t>𝟐</m:t>
                            </m:r>
                          </m:sup>
                        </m:sSup>
                      </m:den>
                    </m:f>
                  </m:oMath>
                </a14:m>
                <a:br>
                  <a:rPr kumimoji="1" lang="en-US" altLang="ja-JP" sz="2400" b="1" dirty="0"/>
                </a:br>
                <a:endParaRPr kumimoji="1" lang="en-US" altLang="ja-JP" sz="2400" dirty="0"/>
              </a:p>
            </p:txBody>
          </p:sp>
        </mc:Choice>
        <mc:Fallback xmlns="">
          <p:sp>
            <p:nvSpPr>
              <p:cNvPr id="42" name="テキスト ボックス 41">
                <a:extLst>
                  <a:ext uri="{FF2B5EF4-FFF2-40B4-BE49-F238E27FC236}">
                    <a16:creationId xmlns:a16="http://schemas.microsoft.com/office/drawing/2014/main" id="{8204DB15-EE24-AF26-77EA-E21F6C4A442E}"/>
                  </a:ext>
                </a:extLst>
              </p:cNvPr>
              <p:cNvSpPr txBox="1">
                <a:spLocks noRot="1" noChangeAspect="1" noMove="1" noResize="1" noEditPoints="1" noAdjustHandles="1" noChangeArrowheads="1" noChangeShapeType="1" noTextEdit="1"/>
              </p:cNvSpPr>
              <p:nvPr/>
            </p:nvSpPr>
            <p:spPr>
              <a:xfrm>
                <a:off x="1328793" y="2382014"/>
                <a:ext cx="6486414" cy="3170420"/>
              </a:xfrm>
              <a:prstGeom prst="rect">
                <a:avLst/>
              </a:prstGeom>
              <a:blipFill>
                <a:blip r:embed="rId4"/>
                <a:stretch>
                  <a:fillRect l="-2914" t="-36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71305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8DEA2B-91E4-3F99-9C35-00F55FB62FE7}"/>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E06A5B85-D0DE-F22A-95F8-45FDCDA0FEB2}"/>
              </a:ext>
            </a:extLst>
          </p:cNvPr>
          <p:cNvSpPr txBox="1"/>
          <p:nvPr/>
        </p:nvSpPr>
        <p:spPr>
          <a:xfrm>
            <a:off x="119742" y="92705"/>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2</a:t>
            </a:r>
          </a:p>
          <a:p>
            <a:pPr marL="0" lvl="0" indent="0" algn="l" rtl="0">
              <a:spcBef>
                <a:spcPts val="0"/>
              </a:spcBef>
              <a:spcAft>
                <a:spcPts val="0"/>
              </a:spcAft>
              <a:buNone/>
            </a:pPr>
            <a:r>
              <a:rPr lang="en-US" sz="2400" b="1" dirty="0">
                <a:latin typeface="+mn-ea"/>
                <a:ea typeface="+mn-ea"/>
              </a:rPr>
              <a:t>	</a:t>
            </a:r>
            <a:r>
              <a:rPr lang="ja-JP" altLang="en-US" sz="2400" b="1" dirty="0">
                <a:latin typeface="+mn-ea"/>
                <a:ea typeface="+mn-ea"/>
              </a:rPr>
              <a:t>スケーリング層を導入した要約文情報の統合手法モデル</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5C60D3B1-0555-B7F1-A6C0-9B49609EBC66}"/>
              </a:ext>
            </a:extLst>
          </p:cNvPr>
          <p:cNvSpPr>
            <a:spLocks noGrp="1"/>
          </p:cNvSpPr>
          <p:nvPr>
            <p:ph type="sldNum" sz="quarter" idx="12"/>
          </p:nvPr>
        </p:nvSpPr>
        <p:spPr/>
        <p:txBody>
          <a:bodyPr/>
          <a:lstStyle/>
          <a:p>
            <a:fld id="{84E5AB44-6C43-4864-84E5-D75B94A07FCF}" type="slidenum">
              <a:rPr kumimoji="1" lang="ja-JP" altLang="en-US" smtClean="0"/>
              <a:t>19</a:t>
            </a:fld>
            <a:endParaRPr kumimoji="1" lang="ja-JP" altLang="en-US"/>
          </a:p>
        </p:txBody>
      </p:sp>
      <p:sp>
        <p:nvSpPr>
          <p:cNvPr id="2" name="正方形/長方形 1">
            <a:extLst>
              <a:ext uri="{FF2B5EF4-FFF2-40B4-BE49-F238E27FC236}">
                <a16:creationId xmlns:a16="http://schemas.microsoft.com/office/drawing/2014/main" id="{6C10BE5B-580D-A810-98C0-CE6504A03AB7}"/>
              </a:ext>
            </a:extLst>
          </p:cNvPr>
          <p:cNvSpPr/>
          <p:nvPr/>
        </p:nvSpPr>
        <p:spPr>
          <a:xfrm>
            <a:off x="222738" y="1386808"/>
            <a:ext cx="8698526" cy="479145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B3FBE5D1-CD56-E2E4-E301-E8DA93A703F0}"/>
                  </a:ext>
                </a:extLst>
              </p:cNvPr>
              <p:cNvSpPr txBox="1"/>
              <p:nvPr/>
            </p:nvSpPr>
            <p:spPr>
              <a:xfrm>
                <a:off x="4165986" y="1783799"/>
                <a:ext cx="4475377" cy="379206"/>
              </a:xfrm>
              <a:prstGeom prst="rect">
                <a:avLst/>
              </a:prstGeom>
              <a:noFill/>
            </p:spPr>
            <p:txBody>
              <a:bodyPr wrap="square" lIns="0" tIns="0" rIns="0" bIns="0" rtlCol="0">
                <a:spAutoFit/>
              </a:bodyPr>
              <a:lstStyle/>
              <a:p>
                <a14:m>
                  <m:oMath xmlns:m="http://schemas.openxmlformats.org/officeDocument/2006/math">
                    <m:acc>
                      <m:accPr>
                        <m:chr m:val="̂"/>
                        <m:ctrlPr>
                          <a:rPr kumimoji="1" lang="ja-JP" altLang="en-US" sz="2400" i="1" smtClean="0">
                            <a:solidFill>
                              <a:schemeClr val="bg1"/>
                            </a:solidFill>
                            <a:latin typeface="Cambria Math" panose="02040503050406030204" pitchFamily="18" charset="0"/>
                          </a:rPr>
                        </m:ctrlPr>
                      </m:accPr>
                      <m:e>
                        <m:sSub>
                          <m:sSubPr>
                            <m:ctrlPr>
                              <a:rPr kumimoji="1" lang="en-US" altLang="ja-JP" sz="2400" i="1" smtClean="0">
                                <a:solidFill>
                                  <a:schemeClr val="bg1"/>
                                </a:solidFill>
                                <a:latin typeface="Cambria Math" panose="02040503050406030204" pitchFamily="18" charset="0"/>
                              </a:rPr>
                            </m:ctrlPr>
                          </m:sSubPr>
                          <m:e>
                            <m:r>
                              <a:rPr kumimoji="1" lang="en-US" altLang="ja-JP" sz="2400" b="0" i="1" smtClean="0">
                                <a:solidFill>
                                  <a:schemeClr val="bg1"/>
                                </a:solidFill>
                                <a:latin typeface="Cambria Math" panose="02040503050406030204" pitchFamily="18" charset="0"/>
                              </a:rPr>
                              <m:t>𝐸</m:t>
                            </m:r>
                          </m:e>
                          <m:sub>
                            <m:r>
                              <a:rPr kumimoji="1" lang="en-US" altLang="ja-JP" sz="2400" b="0" i="1" smtClean="0">
                                <a:solidFill>
                                  <a:schemeClr val="bg1"/>
                                </a:solidFill>
                                <a:latin typeface="Cambria Math" panose="02040503050406030204" pitchFamily="18" charset="0"/>
                              </a:rPr>
                              <m:t>𝑖</m:t>
                            </m:r>
                          </m:sub>
                        </m:sSub>
                      </m:e>
                    </m:acc>
                    <m:r>
                      <a:rPr kumimoji="1" lang="en-US" altLang="ja-JP" sz="2400" b="0" i="1" smtClean="0">
                        <a:solidFill>
                          <a:schemeClr val="bg1"/>
                        </a:solidFill>
                        <a:latin typeface="Cambria Math" panose="02040503050406030204" pitchFamily="18" charset="0"/>
                      </a:rPr>
                      <m:t>=</m:t>
                    </m:r>
                    <m:r>
                      <a:rPr kumimoji="1" lang="en-US" altLang="ja-JP" sz="2400" b="0" i="1" smtClean="0">
                        <a:solidFill>
                          <a:schemeClr val="bg1"/>
                        </a:solidFill>
                        <a:latin typeface="Cambria Math" panose="02040503050406030204" pitchFamily="18" charset="0"/>
                      </a:rPr>
                      <m:t>𝑠𝑐𝑜𝑟𝑒</m:t>
                    </m:r>
                    <m:d>
                      <m:dPr>
                        <m:ctrlPr>
                          <a:rPr kumimoji="1" lang="en-US" altLang="ja-JP" sz="2400" b="0" i="1" smtClean="0">
                            <a:solidFill>
                              <a:schemeClr val="bg1"/>
                            </a:solidFill>
                            <a:latin typeface="Cambria Math" panose="02040503050406030204" pitchFamily="18" charset="0"/>
                          </a:rPr>
                        </m:ctrlPr>
                      </m:dPr>
                      <m:e>
                        <m:sSub>
                          <m:sSubPr>
                            <m:ctrlPr>
                              <a:rPr kumimoji="1" lang="en-US" altLang="ja-JP" sz="2400" b="0" i="1" smtClean="0">
                                <a:solidFill>
                                  <a:schemeClr val="bg1"/>
                                </a:solidFill>
                                <a:latin typeface="Cambria Math" panose="02040503050406030204" pitchFamily="18" charset="0"/>
                              </a:rPr>
                            </m:ctrlPr>
                          </m:sSubPr>
                          <m:e>
                            <m:r>
                              <m:rPr>
                                <m:sty m:val="p"/>
                              </m:rPr>
                              <a:rPr kumimoji="1" lang="en-US" altLang="ja-JP" sz="2400" b="0" i="0" smtClean="0">
                                <a:solidFill>
                                  <a:schemeClr val="bg1"/>
                                </a:solidFill>
                                <a:latin typeface="Cambria Math" panose="02040503050406030204" pitchFamily="18" charset="0"/>
                              </a:rPr>
                              <m:t>Tok</m:t>
                            </m:r>
                          </m:e>
                          <m:sub>
                            <m:r>
                              <a:rPr kumimoji="1" lang="en-US" altLang="ja-JP" sz="2400" b="0" i="1" smtClean="0">
                                <a:solidFill>
                                  <a:schemeClr val="bg1"/>
                                </a:solidFill>
                                <a:latin typeface="Cambria Math" panose="02040503050406030204" pitchFamily="18" charset="0"/>
                              </a:rPr>
                              <m:t>𝑖</m:t>
                            </m:r>
                          </m:sub>
                        </m:sSub>
                      </m:e>
                    </m:d>
                    <m:r>
                      <a:rPr kumimoji="1" lang="en-US" altLang="ja-JP" sz="2400" b="0" i="1" smtClean="0">
                        <a:solidFill>
                          <a:schemeClr val="bg1"/>
                        </a:solidFill>
                        <a:latin typeface="Cambria Math" panose="02040503050406030204" pitchFamily="18" charset="0"/>
                        <a:ea typeface="Cambria Math" panose="02040503050406030204" pitchFamily="18" charset="0"/>
                      </a:rPr>
                      <m:t>×</m:t>
                    </m:r>
                    <m:sSub>
                      <m:sSubPr>
                        <m:ctrlPr>
                          <a:rPr kumimoji="1" lang="en-US" altLang="ja-JP" sz="2400" b="0" i="1" smtClean="0">
                            <a:solidFill>
                              <a:schemeClr val="bg1"/>
                            </a:solidFill>
                            <a:latin typeface="Cambria Math" panose="02040503050406030204" pitchFamily="18" charset="0"/>
                            <a:ea typeface="Cambria Math" panose="02040503050406030204" pitchFamily="18" charset="0"/>
                          </a:rPr>
                        </m:ctrlPr>
                      </m:sSubPr>
                      <m:e>
                        <m:r>
                          <a:rPr kumimoji="1" lang="en-US" altLang="ja-JP" sz="2400" b="0" i="1" smtClean="0">
                            <a:solidFill>
                              <a:schemeClr val="bg1"/>
                            </a:solidFill>
                            <a:latin typeface="Cambria Math" panose="02040503050406030204" pitchFamily="18" charset="0"/>
                            <a:ea typeface="Cambria Math" panose="02040503050406030204" pitchFamily="18" charset="0"/>
                          </a:rPr>
                          <m:t>𝐸</m:t>
                        </m:r>
                      </m:e>
                      <m:sub>
                        <m:r>
                          <a:rPr kumimoji="1" lang="en-US" altLang="ja-JP" sz="2400" b="0" i="1" smtClean="0">
                            <a:solidFill>
                              <a:schemeClr val="bg1"/>
                            </a:solidFill>
                            <a:latin typeface="Cambria Math" panose="02040503050406030204" pitchFamily="18" charset="0"/>
                            <a:ea typeface="Cambria Math" panose="02040503050406030204" pitchFamily="18" charset="0"/>
                          </a:rPr>
                          <m:t>𝑖</m:t>
                        </m:r>
                      </m:sub>
                    </m:sSub>
                  </m:oMath>
                </a14:m>
                <a:r>
                  <a:rPr kumimoji="1" lang="ja-JP" altLang="en-US" sz="2400" dirty="0">
                    <a:solidFill>
                      <a:schemeClr val="bg1"/>
                    </a:solidFill>
                  </a:rPr>
                  <a:t> </a:t>
                </a:r>
              </a:p>
            </p:txBody>
          </p:sp>
        </mc:Choice>
        <mc:Fallback xmlns="">
          <p:sp>
            <p:nvSpPr>
              <p:cNvPr id="12" name="テキスト ボックス 11">
                <a:extLst>
                  <a:ext uri="{FF2B5EF4-FFF2-40B4-BE49-F238E27FC236}">
                    <a16:creationId xmlns:a16="http://schemas.microsoft.com/office/drawing/2014/main" id="{B3FBE5D1-CD56-E2E4-E301-E8DA93A703F0}"/>
                  </a:ext>
                </a:extLst>
              </p:cNvPr>
              <p:cNvSpPr txBox="1">
                <a:spLocks noRot="1" noChangeAspect="1" noMove="1" noResize="1" noEditPoints="1" noAdjustHandles="1" noChangeArrowheads="1" noChangeShapeType="1" noTextEdit="1"/>
              </p:cNvSpPr>
              <p:nvPr/>
            </p:nvSpPr>
            <p:spPr>
              <a:xfrm>
                <a:off x="4165986" y="1783799"/>
                <a:ext cx="4475377" cy="379206"/>
              </a:xfrm>
              <a:prstGeom prst="rect">
                <a:avLst/>
              </a:prstGeom>
              <a:blipFill>
                <a:blip r:embed="rId3"/>
                <a:stretch>
                  <a:fillRect/>
                </a:stretch>
              </a:blipFill>
            </p:spPr>
            <p:txBody>
              <a:bodyPr/>
              <a:lstStyle/>
              <a:p>
                <a:r>
                  <a:rPr lang="ja-JP" altLang="en-US">
                    <a:noFill/>
                  </a:rPr>
                  <a:t> </a:t>
                </a:r>
              </a:p>
            </p:txBody>
          </p:sp>
        </mc:Fallback>
      </mc:AlternateContent>
      <p:pic>
        <p:nvPicPr>
          <p:cNvPr id="101" name="図 100">
            <a:extLst>
              <a:ext uri="{FF2B5EF4-FFF2-40B4-BE49-F238E27FC236}">
                <a16:creationId xmlns:a16="http://schemas.microsoft.com/office/drawing/2014/main" id="{FE0D6017-19E6-9569-517B-A526C96FF55D}"/>
              </a:ext>
            </a:extLst>
          </p:cNvPr>
          <p:cNvPicPr>
            <a:picLocks noChangeAspect="1"/>
          </p:cNvPicPr>
          <p:nvPr/>
        </p:nvPicPr>
        <p:blipFill>
          <a:blip r:embed="rId4"/>
          <a:stretch>
            <a:fillRect/>
          </a:stretch>
        </p:blipFill>
        <p:spPr>
          <a:xfrm>
            <a:off x="524732" y="1411521"/>
            <a:ext cx="3208326" cy="4804793"/>
          </a:xfrm>
          <a:prstGeom prst="rect">
            <a:avLst/>
          </a:prstGeom>
        </p:spPr>
      </p:pic>
      <mc:AlternateContent xmlns:mc="http://schemas.openxmlformats.org/markup-compatibility/2006" xmlns:a14="http://schemas.microsoft.com/office/drawing/2010/main">
        <mc:Choice Requires="a14">
          <p:sp>
            <p:nvSpPr>
              <p:cNvPr id="102" name="テキスト ボックス 101">
                <a:extLst>
                  <a:ext uri="{FF2B5EF4-FFF2-40B4-BE49-F238E27FC236}">
                    <a16:creationId xmlns:a16="http://schemas.microsoft.com/office/drawing/2014/main" id="{BF10D33D-ADFA-CCD7-F0F1-06257CDE274D}"/>
                  </a:ext>
                </a:extLst>
              </p:cNvPr>
              <p:cNvSpPr txBox="1"/>
              <p:nvPr/>
            </p:nvSpPr>
            <p:spPr>
              <a:xfrm>
                <a:off x="4165986" y="3940191"/>
                <a:ext cx="4475377" cy="785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chemeClr val="bg1"/>
                          </a:solidFill>
                          <a:latin typeface="Cambria Math" panose="02040503050406030204" pitchFamily="18" charset="0"/>
                        </a:rPr>
                        <m:t>𝑠𝑐𝑜𝑟𝑒</m:t>
                      </m:r>
                      <m:d>
                        <m:dPr>
                          <m:ctrlPr>
                            <a:rPr kumimoji="1" lang="en-US" altLang="ja-JP" sz="2400" b="0" i="1" smtClean="0">
                              <a:solidFill>
                                <a:schemeClr val="bg1"/>
                              </a:solidFill>
                              <a:latin typeface="Cambria Math" panose="02040503050406030204" pitchFamily="18" charset="0"/>
                            </a:rPr>
                          </m:ctrlPr>
                        </m:dPr>
                        <m:e>
                          <m:sSub>
                            <m:sSubPr>
                              <m:ctrlPr>
                                <a:rPr kumimoji="1" lang="en-US" altLang="ja-JP" sz="2400" b="0" i="1" smtClean="0">
                                  <a:solidFill>
                                    <a:schemeClr val="bg1"/>
                                  </a:solidFill>
                                  <a:latin typeface="Cambria Math" panose="02040503050406030204" pitchFamily="18" charset="0"/>
                                </a:rPr>
                              </m:ctrlPr>
                            </m:sSubPr>
                            <m:e>
                              <m:r>
                                <m:rPr>
                                  <m:sty m:val="p"/>
                                </m:rPr>
                                <a:rPr kumimoji="1" lang="en-US" altLang="ja-JP" sz="2400" b="0" i="0" smtClean="0">
                                  <a:solidFill>
                                    <a:schemeClr val="bg1"/>
                                  </a:solidFill>
                                  <a:latin typeface="Cambria Math" panose="02040503050406030204" pitchFamily="18" charset="0"/>
                                </a:rPr>
                                <m:t>Tok</m:t>
                              </m:r>
                            </m:e>
                            <m:sub>
                              <m:r>
                                <a:rPr kumimoji="1" lang="en-US" altLang="ja-JP" sz="2400" b="0" i="1" smtClean="0">
                                  <a:solidFill>
                                    <a:schemeClr val="bg1"/>
                                  </a:solidFill>
                                  <a:latin typeface="Cambria Math" panose="02040503050406030204" pitchFamily="18" charset="0"/>
                                </a:rPr>
                                <m:t>𝑖</m:t>
                              </m:r>
                            </m:sub>
                          </m:sSub>
                        </m:e>
                      </m:d>
                      <m:r>
                        <a:rPr kumimoji="1" lang="en-US" altLang="ja-JP" sz="2400" b="0" i="1" smtClean="0">
                          <a:solidFill>
                            <a:schemeClr val="bg1"/>
                          </a:solidFill>
                          <a:latin typeface="Cambria Math" panose="02040503050406030204" pitchFamily="18" charset="0"/>
                        </a:rPr>
                        <m:t>=</m:t>
                      </m:r>
                      <m:r>
                        <a:rPr kumimoji="1" lang="ja-JP" altLang="en-US" sz="2400" b="0" i="1" smtClean="0">
                          <a:solidFill>
                            <a:schemeClr val="bg1"/>
                          </a:solidFill>
                          <a:latin typeface="Cambria Math" panose="02040503050406030204" pitchFamily="18" charset="0"/>
                        </a:rPr>
                        <m:t>𝛼</m:t>
                      </m:r>
                      <m:r>
                        <a:rPr kumimoji="1" lang="en-US" altLang="ja-JP" sz="2400" b="0" i="1" smtClean="0">
                          <a:solidFill>
                            <a:schemeClr val="bg1"/>
                          </a:solidFill>
                          <a:latin typeface="Cambria Math" panose="02040503050406030204" pitchFamily="18" charset="0"/>
                          <a:ea typeface="Cambria Math" panose="02040503050406030204" pitchFamily="18" charset="0"/>
                        </a:rPr>
                        <m:t>×</m:t>
                      </m:r>
                      <m:r>
                        <a:rPr kumimoji="1" lang="en-US" altLang="ja-JP" sz="2400" b="0" i="1" smtClean="0">
                          <a:solidFill>
                            <a:schemeClr val="bg1"/>
                          </a:solidFill>
                          <a:latin typeface="Cambria Math" panose="02040503050406030204" pitchFamily="18" charset="0"/>
                          <a:ea typeface="Cambria Math" panose="02040503050406030204" pitchFamily="18" charset="0"/>
                        </a:rPr>
                        <m:t>𝑡𝑓𝑖𝑑𝑓</m:t>
                      </m:r>
                      <m:d>
                        <m:dPr>
                          <m:ctrlPr>
                            <a:rPr kumimoji="1" lang="en-US" altLang="ja-JP" sz="2400" b="0" i="1" smtClean="0">
                              <a:solidFill>
                                <a:schemeClr val="bg1"/>
                              </a:solidFill>
                              <a:latin typeface="Cambria Math" panose="02040503050406030204" pitchFamily="18" charset="0"/>
                            </a:rPr>
                          </m:ctrlPr>
                        </m:dPr>
                        <m:e>
                          <m:sSub>
                            <m:sSubPr>
                              <m:ctrlPr>
                                <a:rPr kumimoji="1" lang="en-US" altLang="ja-JP" sz="2400" i="1">
                                  <a:solidFill>
                                    <a:schemeClr val="bg1"/>
                                  </a:solidFill>
                                  <a:latin typeface="Cambria Math" panose="02040503050406030204" pitchFamily="18" charset="0"/>
                                </a:rPr>
                              </m:ctrlPr>
                            </m:sSubPr>
                            <m:e>
                              <m:r>
                                <m:rPr>
                                  <m:sty m:val="p"/>
                                </m:rPr>
                                <a:rPr kumimoji="1" lang="en-US" altLang="ja-JP" sz="2400">
                                  <a:solidFill>
                                    <a:schemeClr val="bg1"/>
                                  </a:solidFill>
                                  <a:latin typeface="Cambria Math" panose="02040503050406030204" pitchFamily="18" charset="0"/>
                                </a:rPr>
                                <m:t>Tok</m:t>
                              </m:r>
                            </m:e>
                            <m:sub>
                              <m:r>
                                <a:rPr kumimoji="1" lang="en-US" altLang="ja-JP" sz="2400" i="1">
                                  <a:solidFill>
                                    <a:schemeClr val="bg1"/>
                                  </a:solidFill>
                                  <a:latin typeface="Cambria Math" panose="02040503050406030204" pitchFamily="18" charset="0"/>
                                </a:rPr>
                                <m:t>𝑖</m:t>
                              </m:r>
                            </m:sub>
                          </m:sSub>
                          <m:r>
                            <a:rPr kumimoji="1" lang="en-US" altLang="ja-JP" sz="2400" b="0" i="1" smtClean="0">
                              <a:solidFill>
                                <a:schemeClr val="bg1"/>
                              </a:solidFill>
                              <a:latin typeface="Cambria Math" panose="02040503050406030204" pitchFamily="18" charset="0"/>
                            </a:rPr>
                            <m:t>, </m:t>
                          </m:r>
                          <m:sSub>
                            <m:sSubPr>
                              <m:ctrlPr>
                                <a:rPr kumimoji="1" lang="en-US" altLang="ja-JP" sz="2400" b="0" i="1" smtClean="0">
                                  <a:solidFill>
                                    <a:schemeClr val="bg1"/>
                                  </a:solidFill>
                                  <a:latin typeface="Cambria Math" panose="02040503050406030204" pitchFamily="18" charset="0"/>
                                </a:rPr>
                              </m:ctrlPr>
                            </m:sSubPr>
                            <m:e>
                              <m:r>
                                <m:rPr>
                                  <m:sty m:val="p"/>
                                </m:rPr>
                                <a:rPr kumimoji="1" lang="en-US" altLang="ja-JP" sz="2400" b="0" i="0" smtClean="0">
                                  <a:solidFill>
                                    <a:schemeClr val="bg1"/>
                                  </a:solidFill>
                                  <a:latin typeface="Cambria Math" panose="02040503050406030204" pitchFamily="18" charset="0"/>
                                </a:rPr>
                                <m:t>D</m:t>
                              </m:r>
                            </m:e>
                            <m:sub>
                              <m:r>
                                <m:rPr>
                                  <m:sty m:val="p"/>
                                </m:rPr>
                                <a:rPr kumimoji="1" lang="en-US" altLang="ja-JP" sz="2400" b="0" i="0" smtClean="0">
                                  <a:solidFill>
                                    <a:schemeClr val="bg1"/>
                                  </a:solidFill>
                                  <a:latin typeface="Cambria Math" panose="02040503050406030204" pitchFamily="18" charset="0"/>
                                </a:rPr>
                                <m:t>summary</m:t>
                              </m:r>
                            </m:sub>
                          </m:sSub>
                        </m:e>
                      </m:d>
                      <m:r>
                        <a:rPr kumimoji="1" lang="en-US" altLang="ja-JP" sz="2400" b="0" i="1" smtClean="0">
                          <a:solidFill>
                            <a:schemeClr val="bg1"/>
                          </a:solidFill>
                          <a:latin typeface="Cambria Math" panose="02040503050406030204" pitchFamily="18" charset="0"/>
                        </a:rPr>
                        <m:t>+1</m:t>
                      </m:r>
                    </m:oMath>
                  </m:oMathPara>
                </a14:m>
                <a:endParaRPr kumimoji="1" lang="ja-JP" altLang="en-US" sz="2400" dirty="0">
                  <a:solidFill>
                    <a:schemeClr val="bg1"/>
                  </a:solidFill>
                </a:endParaRPr>
              </a:p>
            </p:txBody>
          </p:sp>
        </mc:Choice>
        <mc:Fallback xmlns="">
          <p:sp>
            <p:nvSpPr>
              <p:cNvPr id="102" name="テキスト ボックス 101">
                <a:extLst>
                  <a:ext uri="{FF2B5EF4-FFF2-40B4-BE49-F238E27FC236}">
                    <a16:creationId xmlns:a16="http://schemas.microsoft.com/office/drawing/2014/main" id="{BF10D33D-ADFA-CCD7-F0F1-06257CDE274D}"/>
                  </a:ext>
                </a:extLst>
              </p:cNvPr>
              <p:cNvSpPr txBox="1">
                <a:spLocks noRot="1" noChangeAspect="1" noMove="1" noResize="1" noEditPoints="1" noAdjustHandles="1" noChangeArrowheads="1" noChangeShapeType="1" noTextEdit="1"/>
              </p:cNvSpPr>
              <p:nvPr/>
            </p:nvSpPr>
            <p:spPr>
              <a:xfrm>
                <a:off x="4165986" y="3940191"/>
                <a:ext cx="4475377" cy="785728"/>
              </a:xfrm>
              <a:prstGeom prst="rect">
                <a:avLst/>
              </a:prstGeom>
              <a:blipFill>
                <a:blip r:embed="rId5"/>
                <a:stretch>
                  <a:fillRect l="-27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3" name="テキスト ボックス 102">
                <a:extLst>
                  <a:ext uri="{FF2B5EF4-FFF2-40B4-BE49-F238E27FC236}">
                    <a16:creationId xmlns:a16="http://schemas.microsoft.com/office/drawing/2014/main" id="{32171A77-F122-A2C3-8B18-752D9DC37789}"/>
                  </a:ext>
                </a:extLst>
              </p:cNvPr>
              <p:cNvSpPr txBox="1"/>
              <p:nvPr/>
            </p:nvSpPr>
            <p:spPr>
              <a:xfrm>
                <a:off x="3641212" y="3608100"/>
                <a:ext cx="4672426" cy="400110"/>
              </a:xfrm>
              <a:prstGeom prst="rect">
                <a:avLst/>
              </a:prstGeom>
              <a:noFill/>
            </p:spPr>
            <p:txBody>
              <a:bodyPr wrap="square" rtlCol="0">
                <a:spAutoFit/>
              </a:bodyPr>
              <a:lstStyle/>
              <a:p>
                <a:r>
                  <a:rPr kumimoji="1" lang="ja-JP" altLang="en-US" sz="2000" dirty="0">
                    <a:solidFill>
                      <a:schemeClr val="bg1"/>
                    </a:solidFill>
                  </a:rPr>
                  <a:t>・</a:t>
                </a:r>
                <a:r>
                  <a:rPr kumimoji="1" lang="en-US" altLang="ja-JP" sz="2000" b="0" dirty="0">
                    <a:solidFill>
                      <a:schemeClr val="bg1"/>
                    </a:solidFill>
                  </a:rPr>
                  <a:t> </a:t>
                </a:r>
                <a14:m>
                  <m:oMath xmlns:m="http://schemas.openxmlformats.org/officeDocument/2006/math">
                    <m:sSub>
                      <m:sSubPr>
                        <m:ctrlPr>
                          <a:rPr kumimoji="1" lang="en-US" altLang="ja-JP" sz="2000" b="0" i="1" smtClean="0">
                            <a:solidFill>
                              <a:schemeClr val="bg1"/>
                            </a:solidFill>
                            <a:latin typeface="Cambria Math" panose="02040503050406030204" pitchFamily="18" charset="0"/>
                          </a:rPr>
                        </m:ctrlPr>
                      </m:sSubPr>
                      <m:e>
                        <m:r>
                          <m:rPr>
                            <m:sty m:val="p"/>
                          </m:rPr>
                          <a:rPr kumimoji="1" lang="en-US" altLang="ja-JP" sz="2000" b="0" i="0" smtClean="0">
                            <a:solidFill>
                              <a:schemeClr val="bg1"/>
                            </a:solidFill>
                            <a:latin typeface="Cambria Math" panose="02040503050406030204" pitchFamily="18" charset="0"/>
                          </a:rPr>
                          <m:t>Tok</m:t>
                        </m:r>
                      </m:e>
                      <m:sub>
                        <m:r>
                          <a:rPr kumimoji="1" lang="en-US" altLang="ja-JP" sz="2000" b="0" i="1" smtClean="0">
                            <a:solidFill>
                              <a:schemeClr val="bg1"/>
                            </a:solidFill>
                            <a:latin typeface="Cambria Math" panose="02040503050406030204" pitchFamily="18" charset="0"/>
                          </a:rPr>
                          <m:t>𝑖</m:t>
                        </m:r>
                      </m:sub>
                    </m:sSub>
                  </m:oMath>
                </a14:m>
                <a:r>
                  <a:rPr kumimoji="1" lang="ja-JP" altLang="en-US" sz="2000" dirty="0">
                    <a:solidFill>
                      <a:schemeClr val="bg1"/>
                    </a:solidFill>
                  </a:rPr>
                  <a:t> </a:t>
                </a:r>
                <a:r>
                  <a:rPr kumimoji="1" lang="ja-JP" altLang="en-US" sz="2000" b="1" dirty="0">
                    <a:solidFill>
                      <a:schemeClr val="bg1"/>
                    </a:solidFill>
                  </a:rPr>
                  <a:t>がストップワードではない場合</a:t>
                </a:r>
              </a:p>
            </p:txBody>
          </p:sp>
        </mc:Choice>
        <mc:Fallback xmlns="">
          <p:sp>
            <p:nvSpPr>
              <p:cNvPr id="103" name="テキスト ボックス 102">
                <a:extLst>
                  <a:ext uri="{FF2B5EF4-FFF2-40B4-BE49-F238E27FC236}">
                    <a16:creationId xmlns:a16="http://schemas.microsoft.com/office/drawing/2014/main" id="{32171A77-F122-A2C3-8B18-752D9DC37789}"/>
                  </a:ext>
                </a:extLst>
              </p:cNvPr>
              <p:cNvSpPr txBox="1">
                <a:spLocks noRot="1" noChangeAspect="1" noMove="1" noResize="1" noEditPoints="1" noAdjustHandles="1" noChangeArrowheads="1" noChangeShapeType="1" noTextEdit="1"/>
              </p:cNvSpPr>
              <p:nvPr/>
            </p:nvSpPr>
            <p:spPr>
              <a:xfrm>
                <a:off x="3641212" y="3608100"/>
                <a:ext cx="4672426" cy="400110"/>
              </a:xfrm>
              <a:prstGeom prst="rect">
                <a:avLst/>
              </a:prstGeom>
              <a:blipFill>
                <a:blip r:embed="rId6"/>
                <a:stretch>
                  <a:fillRect l="-1304" t="-12121" r="-1304" b="-2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 name="テキスト ボックス 103">
                <a:extLst>
                  <a:ext uri="{FF2B5EF4-FFF2-40B4-BE49-F238E27FC236}">
                    <a16:creationId xmlns:a16="http://schemas.microsoft.com/office/drawing/2014/main" id="{6A824F7A-C05F-06A4-C852-132AB747A860}"/>
                  </a:ext>
                </a:extLst>
              </p:cNvPr>
              <p:cNvSpPr txBox="1"/>
              <p:nvPr/>
            </p:nvSpPr>
            <p:spPr>
              <a:xfrm>
                <a:off x="3641691" y="2961801"/>
                <a:ext cx="4672426" cy="400110"/>
              </a:xfrm>
              <a:prstGeom prst="rect">
                <a:avLst/>
              </a:prstGeom>
              <a:noFill/>
            </p:spPr>
            <p:txBody>
              <a:bodyPr wrap="square" rtlCol="0">
                <a:spAutoFit/>
              </a:bodyPr>
              <a:lstStyle/>
              <a:p>
                <a:r>
                  <a:rPr kumimoji="1" lang="ja-JP" altLang="en-US" sz="2000" dirty="0">
                    <a:solidFill>
                      <a:schemeClr val="bg1"/>
                    </a:solidFill>
                  </a:rPr>
                  <a:t>・</a:t>
                </a:r>
                <a:r>
                  <a:rPr kumimoji="1" lang="en-US" altLang="ja-JP" sz="2000" b="0" dirty="0">
                    <a:solidFill>
                      <a:schemeClr val="bg1"/>
                    </a:solidFill>
                  </a:rPr>
                  <a:t> </a:t>
                </a:r>
                <a14:m>
                  <m:oMath xmlns:m="http://schemas.openxmlformats.org/officeDocument/2006/math">
                    <m:sSub>
                      <m:sSubPr>
                        <m:ctrlPr>
                          <a:rPr kumimoji="1" lang="en-US" altLang="ja-JP" sz="2000" b="0" i="1" smtClean="0">
                            <a:solidFill>
                              <a:schemeClr val="bg1"/>
                            </a:solidFill>
                            <a:latin typeface="Cambria Math" panose="02040503050406030204" pitchFamily="18" charset="0"/>
                          </a:rPr>
                        </m:ctrlPr>
                      </m:sSubPr>
                      <m:e>
                        <m:r>
                          <m:rPr>
                            <m:sty m:val="p"/>
                          </m:rPr>
                          <a:rPr kumimoji="1" lang="en-US" altLang="ja-JP" sz="2000" b="0" i="0" smtClean="0">
                            <a:solidFill>
                              <a:schemeClr val="bg1"/>
                            </a:solidFill>
                            <a:latin typeface="Cambria Math" panose="02040503050406030204" pitchFamily="18" charset="0"/>
                          </a:rPr>
                          <m:t>Tok</m:t>
                        </m:r>
                      </m:e>
                      <m:sub>
                        <m:r>
                          <a:rPr kumimoji="1" lang="en-US" altLang="ja-JP" sz="2000" b="0" i="1" smtClean="0">
                            <a:solidFill>
                              <a:schemeClr val="bg1"/>
                            </a:solidFill>
                            <a:latin typeface="Cambria Math" panose="02040503050406030204" pitchFamily="18" charset="0"/>
                          </a:rPr>
                          <m:t>𝑖</m:t>
                        </m:r>
                      </m:sub>
                    </m:sSub>
                  </m:oMath>
                </a14:m>
                <a:r>
                  <a:rPr kumimoji="1" lang="ja-JP" altLang="en-US" sz="2000" dirty="0">
                    <a:solidFill>
                      <a:schemeClr val="bg1"/>
                    </a:solidFill>
                  </a:rPr>
                  <a:t> </a:t>
                </a:r>
                <a:r>
                  <a:rPr kumimoji="1" lang="ja-JP" altLang="en-US" sz="2000" b="1" dirty="0">
                    <a:solidFill>
                      <a:schemeClr val="bg1"/>
                    </a:solidFill>
                  </a:rPr>
                  <a:t>がストップワードの場合</a:t>
                </a:r>
              </a:p>
            </p:txBody>
          </p:sp>
        </mc:Choice>
        <mc:Fallback xmlns="">
          <p:sp>
            <p:nvSpPr>
              <p:cNvPr id="104" name="テキスト ボックス 103">
                <a:extLst>
                  <a:ext uri="{FF2B5EF4-FFF2-40B4-BE49-F238E27FC236}">
                    <a16:creationId xmlns:a16="http://schemas.microsoft.com/office/drawing/2014/main" id="{6A824F7A-C05F-06A4-C852-132AB747A860}"/>
                  </a:ext>
                </a:extLst>
              </p:cNvPr>
              <p:cNvSpPr txBox="1">
                <a:spLocks noRot="1" noChangeAspect="1" noMove="1" noResize="1" noEditPoints="1" noAdjustHandles="1" noChangeArrowheads="1" noChangeShapeType="1" noTextEdit="1"/>
              </p:cNvSpPr>
              <p:nvPr/>
            </p:nvSpPr>
            <p:spPr>
              <a:xfrm>
                <a:off x="3641691" y="2961801"/>
                <a:ext cx="4672426" cy="400110"/>
              </a:xfrm>
              <a:prstGeom prst="rect">
                <a:avLst/>
              </a:prstGeom>
              <a:blipFill>
                <a:blip r:embed="rId7"/>
                <a:stretch>
                  <a:fillRect l="-1304" t="-12308" b="-246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5" name="テキスト ボックス 104">
                <a:extLst>
                  <a:ext uri="{FF2B5EF4-FFF2-40B4-BE49-F238E27FC236}">
                    <a16:creationId xmlns:a16="http://schemas.microsoft.com/office/drawing/2014/main" id="{25567E32-7F31-F358-1BE1-54111F71D1C7}"/>
                  </a:ext>
                </a:extLst>
              </p:cNvPr>
              <p:cNvSpPr txBox="1"/>
              <p:nvPr/>
            </p:nvSpPr>
            <p:spPr>
              <a:xfrm>
                <a:off x="3733058" y="3276822"/>
                <a:ext cx="447537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chemeClr val="bg1"/>
                          </a:solidFill>
                          <a:latin typeface="Cambria Math" panose="02040503050406030204" pitchFamily="18" charset="0"/>
                        </a:rPr>
                        <m:t>𝑠𝑐𝑜𝑟𝑒</m:t>
                      </m:r>
                      <m:d>
                        <m:dPr>
                          <m:ctrlPr>
                            <a:rPr kumimoji="1" lang="en-US" altLang="ja-JP" sz="2400" b="0" i="1" smtClean="0">
                              <a:solidFill>
                                <a:schemeClr val="bg1"/>
                              </a:solidFill>
                              <a:latin typeface="Cambria Math" panose="02040503050406030204" pitchFamily="18" charset="0"/>
                            </a:rPr>
                          </m:ctrlPr>
                        </m:dPr>
                        <m:e>
                          <m:sSub>
                            <m:sSubPr>
                              <m:ctrlPr>
                                <a:rPr kumimoji="1" lang="en-US" altLang="ja-JP" sz="2400" b="0" i="1" smtClean="0">
                                  <a:solidFill>
                                    <a:schemeClr val="bg1"/>
                                  </a:solidFill>
                                  <a:latin typeface="Cambria Math" panose="02040503050406030204" pitchFamily="18" charset="0"/>
                                </a:rPr>
                              </m:ctrlPr>
                            </m:sSubPr>
                            <m:e>
                              <m:r>
                                <m:rPr>
                                  <m:sty m:val="p"/>
                                </m:rPr>
                                <a:rPr kumimoji="1" lang="en-US" altLang="ja-JP" sz="2400" b="0" i="0" smtClean="0">
                                  <a:solidFill>
                                    <a:schemeClr val="bg1"/>
                                  </a:solidFill>
                                  <a:latin typeface="Cambria Math" panose="02040503050406030204" pitchFamily="18" charset="0"/>
                                </a:rPr>
                                <m:t>Tok</m:t>
                              </m:r>
                            </m:e>
                            <m:sub>
                              <m:r>
                                <a:rPr kumimoji="1" lang="en-US" altLang="ja-JP" sz="2400" b="0" i="1" smtClean="0">
                                  <a:solidFill>
                                    <a:schemeClr val="bg1"/>
                                  </a:solidFill>
                                  <a:latin typeface="Cambria Math" panose="02040503050406030204" pitchFamily="18" charset="0"/>
                                </a:rPr>
                                <m:t>𝑖</m:t>
                              </m:r>
                            </m:sub>
                          </m:sSub>
                        </m:e>
                      </m:d>
                      <m:r>
                        <a:rPr kumimoji="1" lang="en-US" altLang="ja-JP" sz="2400" b="0" i="1" smtClean="0">
                          <a:solidFill>
                            <a:schemeClr val="bg1"/>
                          </a:solidFill>
                          <a:latin typeface="Cambria Math" panose="02040503050406030204" pitchFamily="18" charset="0"/>
                        </a:rPr>
                        <m:t>=−</m:t>
                      </m:r>
                      <m:r>
                        <a:rPr kumimoji="1" lang="ja-JP" altLang="en-US" sz="2400" b="0" i="1" smtClean="0">
                          <a:solidFill>
                            <a:schemeClr val="bg1"/>
                          </a:solidFill>
                          <a:latin typeface="Cambria Math" panose="02040503050406030204" pitchFamily="18" charset="0"/>
                        </a:rPr>
                        <m:t>𝛼</m:t>
                      </m:r>
                      <m:r>
                        <a:rPr kumimoji="1" lang="en-US" altLang="ja-JP" sz="2400" b="0" i="1" smtClean="0">
                          <a:solidFill>
                            <a:schemeClr val="bg1"/>
                          </a:solidFill>
                          <a:latin typeface="Cambria Math" panose="02040503050406030204" pitchFamily="18" charset="0"/>
                        </a:rPr>
                        <m:t> (</m:t>
                      </m:r>
                      <m:r>
                        <a:rPr kumimoji="1" lang="ja-JP" altLang="en-US" sz="2400" b="0" i="1" smtClean="0">
                          <a:solidFill>
                            <a:schemeClr val="bg1"/>
                          </a:solidFill>
                          <a:latin typeface="Cambria Math" panose="02040503050406030204" pitchFamily="18" charset="0"/>
                        </a:rPr>
                        <m:t>𝛼</m:t>
                      </m:r>
                      <m:r>
                        <a:rPr kumimoji="1" lang="ja-JP" altLang="en-US" sz="2400" b="0" i="1" smtClean="0">
                          <a:solidFill>
                            <a:schemeClr val="bg1"/>
                          </a:solidFill>
                          <a:latin typeface="Cambria Math" panose="02040503050406030204" pitchFamily="18" charset="0"/>
                        </a:rPr>
                        <m:t>≥0)</m:t>
                      </m:r>
                    </m:oMath>
                  </m:oMathPara>
                </a14:m>
                <a:endParaRPr kumimoji="1" lang="ja-JP" altLang="en-US" sz="2400" dirty="0">
                  <a:solidFill>
                    <a:schemeClr val="bg1"/>
                  </a:solidFill>
                </a:endParaRPr>
              </a:p>
            </p:txBody>
          </p:sp>
        </mc:Choice>
        <mc:Fallback xmlns="">
          <p:sp>
            <p:nvSpPr>
              <p:cNvPr id="105" name="テキスト ボックス 104">
                <a:extLst>
                  <a:ext uri="{FF2B5EF4-FFF2-40B4-BE49-F238E27FC236}">
                    <a16:creationId xmlns:a16="http://schemas.microsoft.com/office/drawing/2014/main" id="{25567E32-7F31-F358-1BE1-54111F71D1C7}"/>
                  </a:ext>
                </a:extLst>
              </p:cNvPr>
              <p:cNvSpPr txBox="1">
                <a:spLocks noRot="1" noChangeAspect="1" noMove="1" noResize="1" noEditPoints="1" noAdjustHandles="1" noChangeArrowheads="1" noChangeShapeType="1" noTextEdit="1"/>
              </p:cNvSpPr>
              <p:nvPr/>
            </p:nvSpPr>
            <p:spPr>
              <a:xfrm>
                <a:off x="3733058" y="3276822"/>
                <a:ext cx="4475377" cy="369332"/>
              </a:xfrm>
              <a:prstGeom prst="rect">
                <a:avLst/>
              </a:prstGeom>
              <a:blipFill>
                <a:blip r:embed="rId8"/>
                <a:stretch>
                  <a:fillRect b="-38333"/>
                </a:stretch>
              </a:blipFill>
            </p:spPr>
            <p:txBody>
              <a:bodyPr/>
              <a:lstStyle/>
              <a:p>
                <a:r>
                  <a:rPr lang="ja-JP" altLang="en-US">
                    <a:noFill/>
                  </a:rPr>
                  <a:t> </a:t>
                </a:r>
              </a:p>
            </p:txBody>
          </p:sp>
        </mc:Fallback>
      </mc:AlternateContent>
      <p:sp>
        <p:nvSpPr>
          <p:cNvPr id="106" name="テキスト ボックス 105">
            <a:extLst>
              <a:ext uri="{FF2B5EF4-FFF2-40B4-BE49-F238E27FC236}">
                <a16:creationId xmlns:a16="http://schemas.microsoft.com/office/drawing/2014/main" id="{A3875535-D621-730A-602A-784EFDEAC79D}"/>
              </a:ext>
            </a:extLst>
          </p:cNvPr>
          <p:cNvSpPr txBox="1"/>
          <p:nvPr/>
        </p:nvSpPr>
        <p:spPr>
          <a:xfrm>
            <a:off x="4129603" y="5013620"/>
            <a:ext cx="4078832" cy="1015663"/>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ja-JP" altLang="en-US" sz="2000" dirty="0">
                <a:solidFill>
                  <a:schemeClr val="bg1"/>
                </a:solidFill>
              </a:rPr>
              <a:t>ストップワード辞書は</a:t>
            </a:r>
            <a:r>
              <a:rPr kumimoji="1" lang="en-US" altLang="ja-JP" sz="2000" dirty="0">
                <a:solidFill>
                  <a:schemeClr val="bg1"/>
                </a:solidFill>
              </a:rPr>
              <a:t> </a:t>
            </a:r>
          </a:p>
          <a:p>
            <a:r>
              <a:rPr kumimoji="1" lang="en-US" altLang="ja-JP" sz="2000" dirty="0" err="1">
                <a:solidFill>
                  <a:schemeClr val="bg1"/>
                </a:solidFill>
              </a:rPr>
              <a:t>spaCy</a:t>
            </a:r>
            <a:r>
              <a:rPr kumimoji="1" lang="en-US" altLang="ja-JP" sz="2000" dirty="0">
                <a:solidFill>
                  <a:schemeClr val="bg1"/>
                </a:solidFill>
              </a:rPr>
              <a:t>, </a:t>
            </a:r>
            <a:r>
              <a:rPr kumimoji="1" lang="en-US" altLang="ja-JP" sz="2000" dirty="0" err="1">
                <a:solidFill>
                  <a:schemeClr val="bg1"/>
                </a:solidFill>
              </a:rPr>
              <a:t>slothLib</a:t>
            </a:r>
            <a:r>
              <a:rPr kumimoji="1" lang="en-US" altLang="ja-JP" sz="2000" dirty="0">
                <a:solidFill>
                  <a:schemeClr val="bg1"/>
                </a:solidFill>
              </a:rPr>
              <a:t> </a:t>
            </a:r>
            <a:r>
              <a:rPr kumimoji="1" lang="ja-JP" altLang="en-US" sz="2000" dirty="0">
                <a:solidFill>
                  <a:schemeClr val="bg1"/>
                </a:solidFill>
              </a:rPr>
              <a:t>で定義されているもの</a:t>
            </a:r>
            <a:r>
              <a:rPr kumimoji="1" lang="en-US" altLang="ja-JP" sz="2000" dirty="0">
                <a:solidFill>
                  <a:schemeClr val="bg1"/>
                </a:solidFill>
              </a:rPr>
              <a:t>, </a:t>
            </a:r>
            <a:r>
              <a:rPr kumimoji="1" lang="ja-JP" altLang="en-US" sz="2000" dirty="0">
                <a:solidFill>
                  <a:schemeClr val="bg1"/>
                </a:solidFill>
              </a:rPr>
              <a:t>句読点や記号</a:t>
            </a:r>
            <a:r>
              <a:rPr kumimoji="1" lang="en-US" altLang="ja-JP" sz="2000" dirty="0">
                <a:solidFill>
                  <a:schemeClr val="bg1"/>
                </a:solidFill>
              </a:rPr>
              <a:t>, </a:t>
            </a:r>
            <a:r>
              <a:rPr kumimoji="1" lang="en-US" altLang="ja-JP" sz="2000" b="1" dirty="0">
                <a:solidFill>
                  <a:schemeClr val="bg1"/>
                </a:solidFill>
              </a:rPr>
              <a:t>[PAD]</a:t>
            </a:r>
            <a:endParaRPr kumimoji="1" lang="ja-JP" altLang="en-US" sz="2000" b="1" dirty="0"/>
          </a:p>
        </p:txBody>
      </p:sp>
      <mc:AlternateContent xmlns:mc="http://schemas.openxmlformats.org/markup-compatibility/2006" xmlns:a14="http://schemas.microsoft.com/office/drawing/2010/main">
        <mc:Choice Requires="a14">
          <p:sp>
            <p:nvSpPr>
              <p:cNvPr id="107" name="テキスト ボックス 106">
                <a:extLst>
                  <a:ext uri="{FF2B5EF4-FFF2-40B4-BE49-F238E27FC236}">
                    <a16:creationId xmlns:a16="http://schemas.microsoft.com/office/drawing/2014/main" id="{D6EFC05A-6575-0D00-39D0-C43C5222855C}"/>
                  </a:ext>
                </a:extLst>
              </p:cNvPr>
              <p:cNvSpPr txBox="1"/>
              <p:nvPr/>
            </p:nvSpPr>
            <p:spPr>
              <a:xfrm>
                <a:off x="3655886" y="2257712"/>
                <a:ext cx="4672426" cy="707886"/>
              </a:xfrm>
              <a:prstGeom prst="rect">
                <a:avLst/>
              </a:prstGeom>
              <a:noFill/>
            </p:spPr>
            <p:txBody>
              <a:bodyPr wrap="square" rtlCol="0">
                <a:spAutoFit/>
              </a:bodyPr>
              <a:lstStyle/>
              <a:p>
                <a:r>
                  <a:rPr kumimoji="1" lang="ja-JP" altLang="en-US" sz="2000" dirty="0">
                    <a:solidFill>
                      <a:schemeClr val="bg1"/>
                    </a:solidFill>
                  </a:rPr>
                  <a:t>・</a:t>
                </a:r>
                <a:r>
                  <a:rPr kumimoji="1" lang="en-US" altLang="ja-JP" sz="2000" b="0" dirty="0">
                    <a:solidFill>
                      <a:schemeClr val="bg1"/>
                    </a:solidFill>
                  </a:rPr>
                  <a:t> </a:t>
                </a:r>
                <a14:m>
                  <m:oMath xmlns:m="http://schemas.openxmlformats.org/officeDocument/2006/math">
                    <m:sSub>
                      <m:sSubPr>
                        <m:ctrlPr>
                          <a:rPr kumimoji="1" lang="en-US" altLang="ja-JP" sz="2000" b="0" i="1" smtClean="0">
                            <a:solidFill>
                              <a:schemeClr val="bg1"/>
                            </a:solidFill>
                            <a:latin typeface="Cambria Math" panose="02040503050406030204" pitchFamily="18" charset="0"/>
                          </a:rPr>
                        </m:ctrlPr>
                      </m:sSubPr>
                      <m:e>
                        <m:r>
                          <m:rPr>
                            <m:sty m:val="p"/>
                          </m:rPr>
                          <a:rPr kumimoji="1" lang="en-US" altLang="ja-JP" sz="2000" b="0" i="0" smtClean="0">
                            <a:solidFill>
                              <a:schemeClr val="bg1"/>
                            </a:solidFill>
                            <a:latin typeface="Cambria Math" panose="02040503050406030204" pitchFamily="18" charset="0"/>
                          </a:rPr>
                          <m:t>Tok</m:t>
                        </m:r>
                      </m:e>
                      <m:sub>
                        <m:r>
                          <a:rPr kumimoji="1" lang="en-US" altLang="ja-JP" sz="2000" b="0" i="1" smtClean="0">
                            <a:solidFill>
                              <a:schemeClr val="bg1"/>
                            </a:solidFill>
                            <a:latin typeface="Cambria Math" panose="02040503050406030204" pitchFamily="18" charset="0"/>
                          </a:rPr>
                          <m:t>𝑖</m:t>
                        </m:r>
                      </m:sub>
                    </m:sSub>
                  </m:oMath>
                </a14:m>
                <a:r>
                  <a:rPr kumimoji="1" lang="ja-JP" altLang="en-US" sz="2000" dirty="0">
                    <a:solidFill>
                      <a:schemeClr val="bg1"/>
                    </a:solidFill>
                  </a:rPr>
                  <a:t> </a:t>
                </a:r>
                <a:r>
                  <a:rPr kumimoji="1" lang="ja-JP" altLang="en-US" sz="2000" b="1" dirty="0">
                    <a:solidFill>
                      <a:schemeClr val="bg1"/>
                    </a:solidFill>
                  </a:rPr>
                  <a:t>が </a:t>
                </a:r>
                <a:r>
                  <a:rPr kumimoji="1" lang="en-US" altLang="ja-JP" sz="2000" b="1" dirty="0">
                    <a:solidFill>
                      <a:schemeClr val="bg1"/>
                    </a:solidFill>
                  </a:rPr>
                  <a:t>[CLS] </a:t>
                </a:r>
                <a:r>
                  <a:rPr kumimoji="1" lang="ja-JP" altLang="en-US" sz="2000" dirty="0">
                    <a:solidFill>
                      <a:schemeClr val="bg1"/>
                    </a:solidFill>
                  </a:rPr>
                  <a:t>または </a:t>
                </a:r>
                <a:r>
                  <a:rPr kumimoji="1" lang="en-US" altLang="ja-JP" sz="2000" b="1" dirty="0">
                    <a:solidFill>
                      <a:schemeClr val="bg1"/>
                    </a:solidFill>
                  </a:rPr>
                  <a:t>[SEP]</a:t>
                </a:r>
              </a:p>
              <a:p>
                <a:r>
                  <a:rPr kumimoji="1" lang="en-US" altLang="ja-JP" sz="2000" b="1" dirty="0">
                    <a:solidFill>
                      <a:schemeClr val="bg1"/>
                    </a:solidFill>
                  </a:rPr>
                  <a:t>	</a:t>
                </a:r>
                <a:endParaRPr kumimoji="1" lang="ja-JP" altLang="en-US" sz="2000" b="1" dirty="0">
                  <a:solidFill>
                    <a:schemeClr val="bg1"/>
                  </a:solidFill>
                </a:endParaRPr>
              </a:p>
            </p:txBody>
          </p:sp>
        </mc:Choice>
        <mc:Fallback xmlns="">
          <p:sp>
            <p:nvSpPr>
              <p:cNvPr id="107" name="テキスト ボックス 106">
                <a:extLst>
                  <a:ext uri="{FF2B5EF4-FFF2-40B4-BE49-F238E27FC236}">
                    <a16:creationId xmlns:a16="http://schemas.microsoft.com/office/drawing/2014/main" id="{D6EFC05A-6575-0D00-39D0-C43C5222855C}"/>
                  </a:ext>
                </a:extLst>
              </p:cNvPr>
              <p:cNvSpPr txBox="1">
                <a:spLocks noRot="1" noChangeAspect="1" noMove="1" noResize="1" noEditPoints="1" noAdjustHandles="1" noChangeArrowheads="1" noChangeShapeType="1" noTextEdit="1"/>
              </p:cNvSpPr>
              <p:nvPr/>
            </p:nvSpPr>
            <p:spPr>
              <a:xfrm>
                <a:off x="3655886" y="2257712"/>
                <a:ext cx="4672426" cy="707886"/>
              </a:xfrm>
              <a:prstGeom prst="rect">
                <a:avLst/>
              </a:prstGeom>
              <a:blipFill>
                <a:blip r:embed="rId9"/>
                <a:stretch>
                  <a:fillRect l="-1436" t="-603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8" name="テキスト ボックス 107">
                <a:extLst>
                  <a:ext uri="{FF2B5EF4-FFF2-40B4-BE49-F238E27FC236}">
                    <a16:creationId xmlns:a16="http://schemas.microsoft.com/office/drawing/2014/main" id="{1D0B094E-18D1-8BC8-F344-85115B82F289}"/>
                  </a:ext>
                </a:extLst>
              </p:cNvPr>
              <p:cNvSpPr txBox="1"/>
              <p:nvPr/>
            </p:nvSpPr>
            <p:spPr>
              <a:xfrm>
                <a:off x="3062934" y="2649609"/>
                <a:ext cx="447537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chemeClr val="bg1"/>
                          </a:solidFill>
                          <a:latin typeface="Cambria Math" panose="02040503050406030204" pitchFamily="18" charset="0"/>
                        </a:rPr>
                        <m:t>𝑠𝑐𝑜𝑟𝑒</m:t>
                      </m:r>
                      <m:d>
                        <m:dPr>
                          <m:ctrlPr>
                            <a:rPr kumimoji="1" lang="en-US" altLang="ja-JP" sz="2400" b="0" i="1" smtClean="0">
                              <a:solidFill>
                                <a:schemeClr val="bg1"/>
                              </a:solidFill>
                              <a:latin typeface="Cambria Math" panose="02040503050406030204" pitchFamily="18" charset="0"/>
                            </a:rPr>
                          </m:ctrlPr>
                        </m:dPr>
                        <m:e>
                          <m:sSub>
                            <m:sSubPr>
                              <m:ctrlPr>
                                <a:rPr kumimoji="1" lang="en-US" altLang="ja-JP" sz="2400" b="0" i="1" smtClean="0">
                                  <a:solidFill>
                                    <a:schemeClr val="bg1"/>
                                  </a:solidFill>
                                  <a:latin typeface="Cambria Math" panose="02040503050406030204" pitchFamily="18" charset="0"/>
                                </a:rPr>
                              </m:ctrlPr>
                            </m:sSubPr>
                            <m:e>
                              <m:r>
                                <m:rPr>
                                  <m:sty m:val="p"/>
                                </m:rPr>
                                <a:rPr kumimoji="1" lang="en-US" altLang="ja-JP" sz="2400" b="0" i="0" smtClean="0">
                                  <a:solidFill>
                                    <a:schemeClr val="bg1"/>
                                  </a:solidFill>
                                  <a:latin typeface="Cambria Math" panose="02040503050406030204" pitchFamily="18" charset="0"/>
                                </a:rPr>
                                <m:t>Tok</m:t>
                              </m:r>
                            </m:e>
                            <m:sub>
                              <m:r>
                                <a:rPr kumimoji="1" lang="en-US" altLang="ja-JP" sz="2400" b="0" i="1" smtClean="0">
                                  <a:solidFill>
                                    <a:schemeClr val="bg1"/>
                                  </a:solidFill>
                                  <a:latin typeface="Cambria Math" panose="02040503050406030204" pitchFamily="18" charset="0"/>
                                </a:rPr>
                                <m:t>𝑖</m:t>
                              </m:r>
                            </m:sub>
                          </m:sSub>
                        </m:e>
                      </m:d>
                      <m:r>
                        <a:rPr kumimoji="1" lang="en-US" altLang="ja-JP" sz="2400" b="0" i="1" smtClean="0">
                          <a:solidFill>
                            <a:schemeClr val="bg1"/>
                          </a:solidFill>
                          <a:latin typeface="Cambria Math" panose="02040503050406030204" pitchFamily="18" charset="0"/>
                        </a:rPr>
                        <m:t>=1</m:t>
                      </m:r>
                    </m:oMath>
                  </m:oMathPara>
                </a14:m>
                <a:endParaRPr kumimoji="1" lang="ja-JP" altLang="en-US" sz="2400" dirty="0">
                  <a:solidFill>
                    <a:schemeClr val="bg1"/>
                  </a:solidFill>
                </a:endParaRPr>
              </a:p>
            </p:txBody>
          </p:sp>
        </mc:Choice>
        <mc:Fallback xmlns="">
          <p:sp>
            <p:nvSpPr>
              <p:cNvPr id="108" name="テキスト ボックス 107">
                <a:extLst>
                  <a:ext uri="{FF2B5EF4-FFF2-40B4-BE49-F238E27FC236}">
                    <a16:creationId xmlns:a16="http://schemas.microsoft.com/office/drawing/2014/main" id="{1D0B094E-18D1-8BC8-F344-85115B82F289}"/>
                  </a:ext>
                </a:extLst>
              </p:cNvPr>
              <p:cNvSpPr txBox="1">
                <a:spLocks noRot="1" noChangeAspect="1" noMove="1" noResize="1" noEditPoints="1" noAdjustHandles="1" noChangeArrowheads="1" noChangeShapeType="1" noTextEdit="1"/>
              </p:cNvSpPr>
              <p:nvPr/>
            </p:nvSpPr>
            <p:spPr>
              <a:xfrm>
                <a:off x="3062934" y="2649609"/>
                <a:ext cx="4475377" cy="369332"/>
              </a:xfrm>
              <a:prstGeom prst="rect">
                <a:avLst/>
              </a:prstGeom>
              <a:blipFill>
                <a:blip r:embed="rId10"/>
                <a:stretch>
                  <a:fillRect b="-20000"/>
                </a:stretch>
              </a:blipFill>
            </p:spPr>
            <p:txBody>
              <a:bodyPr/>
              <a:lstStyle/>
              <a:p>
                <a:r>
                  <a:rPr lang="ja-JP" altLang="en-US">
                    <a:noFill/>
                  </a:rPr>
                  <a:t> </a:t>
                </a:r>
              </a:p>
            </p:txBody>
          </p:sp>
        </mc:Fallback>
      </mc:AlternateContent>
      <p:sp>
        <p:nvSpPr>
          <p:cNvPr id="109" name="正方形/長方形 108">
            <a:extLst>
              <a:ext uri="{FF2B5EF4-FFF2-40B4-BE49-F238E27FC236}">
                <a16:creationId xmlns:a16="http://schemas.microsoft.com/office/drawing/2014/main" id="{900E1D9F-96B2-9BCF-39BB-3F03D94C7187}"/>
              </a:ext>
            </a:extLst>
          </p:cNvPr>
          <p:cNvSpPr/>
          <p:nvPr/>
        </p:nvSpPr>
        <p:spPr>
          <a:xfrm>
            <a:off x="4757351" y="1783799"/>
            <a:ext cx="1742303" cy="420570"/>
          </a:xfrm>
          <a:prstGeom prst="rect">
            <a:avLst/>
          </a:prstGeom>
          <a:noFill/>
          <a:ln w="28575">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F1099FF2-AA22-3E99-BDF4-4BC5AE468532}"/>
              </a:ext>
            </a:extLst>
          </p:cNvPr>
          <p:cNvSpPr txBox="1"/>
          <p:nvPr/>
        </p:nvSpPr>
        <p:spPr>
          <a:xfrm>
            <a:off x="813314" y="6316378"/>
            <a:ext cx="5686339" cy="276999"/>
          </a:xfrm>
          <a:prstGeom prst="rect">
            <a:avLst/>
          </a:prstGeom>
          <a:solidFill>
            <a:schemeClr val="accent3"/>
          </a:solidFill>
          <a:ln>
            <a:solidFill>
              <a:schemeClr val="tx1">
                <a:lumMod val="75000"/>
              </a:schemeClr>
            </a:solidFill>
            <a:prstDash val="sysDash"/>
          </a:ln>
        </p:spPr>
        <p:txBody>
          <a:bodyPr wrap="square" rtlCol="0">
            <a:spAutoFit/>
          </a:bodyPr>
          <a:lstStyle/>
          <a:p>
            <a:r>
              <a:rPr kumimoji="1" lang="ja-JP" altLang="en-US" sz="1200" dirty="0">
                <a:latin typeface="+mn-ea"/>
              </a:rPr>
              <a:t>数ページに分けて数式を含めしっかり説明しなおす</a:t>
            </a:r>
            <a:endParaRPr kumimoji="1" lang="ja-JP" altLang="en-US" sz="1200" dirty="0"/>
          </a:p>
        </p:txBody>
      </p:sp>
    </p:spTree>
    <p:extLst>
      <p:ext uri="{BB962C8B-B14F-4D97-AF65-F5344CB8AC3E}">
        <p14:creationId xmlns:p14="http://schemas.microsoft.com/office/powerpoint/2010/main" val="4147094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chemeClr val="tx1">
                    <a:lumMod val="95000"/>
                  </a:schemeClr>
                </a:solidFill>
              </a:rPr>
              <a:t>提案手法</a:t>
            </a:r>
            <a:endParaRPr lang="en-US" altLang="ja-JP" sz="2400" dirty="0">
              <a:solidFill>
                <a:schemeClr val="tx1">
                  <a:lumMod val="95000"/>
                </a:schemeClr>
              </a:solidFill>
            </a:endParaRPr>
          </a:p>
          <a:p>
            <a:r>
              <a:rPr lang="ja-JP" altLang="en-US" sz="2400" dirty="0"/>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まとめと今後の展望</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2</a:t>
            </a:fld>
            <a:endParaRPr kumimoji="1" lang="ja-JP" altLang="en-US" dirty="0"/>
          </a:p>
        </p:txBody>
      </p:sp>
    </p:spTree>
    <p:extLst>
      <p:ext uri="{BB962C8B-B14F-4D97-AF65-F5344CB8AC3E}">
        <p14:creationId xmlns:p14="http://schemas.microsoft.com/office/powerpoint/2010/main" val="3372139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t>はじめに</a:t>
            </a:r>
            <a:endParaRPr lang="en-US" altLang="ja-JP" sz="2400" dirty="0"/>
          </a:p>
          <a:p>
            <a:r>
              <a:rPr lang="ja-JP" altLang="en-US" sz="2400" dirty="0"/>
              <a:t>要素技術</a:t>
            </a:r>
            <a:endParaRPr lang="en-US" altLang="ja-JP" sz="2400" dirty="0"/>
          </a:p>
          <a:p>
            <a:r>
              <a:rPr lang="ja-JP" altLang="en-US" sz="2400" dirty="0"/>
              <a:t>提案手法</a:t>
            </a:r>
            <a:endParaRPr lang="en-US" altLang="ja-JP" sz="2400" dirty="0"/>
          </a:p>
          <a:p>
            <a:r>
              <a:rPr lang="ja-JP" altLang="en-US" sz="2400" dirty="0">
                <a:solidFill>
                  <a:srgbClr val="F4B54B"/>
                </a:solidFill>
              </a:rPr>
              <a:t>数値実験</a:t>
            </a:r>
            <a:endParaRPr lang="en-US" altLang="ja-JP" sz="2400" dirty="0">
              <a:solidFill>
                <a:srgbClr val="F4B54B"/>
              </a:solidFill>
            </a:endParaRPr>
          </a:p>
          <a:p>
            <a:r>
              <a:rPr lang="ja-JP" altLang="en-US" sz="2400" dirty="0">
                <a:solidFill>
                  <a:schemeClr val="tx1">
                    <a:lumMod val="95000"/>
                  </a:schemeClr>
                </a:solidFill>
              </a:rPr>
              <a:t>まとめと今後の展望</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20</a:t>
            </a:fld>
            <a:endParaRPr kumimoji="1" lang="ja-JP" altLang="en-US" dirty="0"/>
          </a:p>
        </p:txBody>
      </p:sp>
    </p:spTree>
    <p:extLst>
      <p:ext uri="{BB962C8B-B14F-4D97-AF65-F5344CB8AC3E}">
        <p14:creationId xmlns:p14="http://schemas.microsoft.com/office/powerpoint/2010/main" val="33300252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A3CCD-3F6E-A62B-030B-94930BB06F78}"/>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DC49D3FB-3D19-DAA6-F831-5C9788D6809A}"/>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実験設定</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F8B58901-D57A-4C43-E989-DCC1DF5F0C7C}"/>
              </a:ext>
            </a:extLst>
          </p:cNvPr>
          <p:cNvSpPr>
            <a:spLocks noGrp="1"/>
          </p:cNvSpPr>
          <p:nvPr>
            <p:ph type="sldNum" sz="quarter" idx="12"/>
          </p:nvPr>
        </p:nvSpPr>
        <p:spPr/>
        <p:txBody>
          <a:bodyPr/>
          <a:lstStyle/>
          <a:p>
            <a:fld id="{84E5AB44-6C43-4864-84E5-D75B94A07FCF}" type="slidenum">
              <a:rPr kumimoji="1" lang="ja-JP" altLang="en-US" smtClean="0"/>
              <a:t>21</a:t>
            </a:fld>
            <a:endParaRPr kumimoji="1" lang="ja-JP" altLang="en-US"/>
          </a:p>
        </p:txBody>
      </p:sp>
      <p:sp>
        <p:nvSpPr>
          <p:cNvPr id="3" name="テキスト ボックス 2">
            <a:extLst>
              <a:ext uri="{FF2B5EF4-FFF2-40B4-BE49-F238E27FC236}">
                <a16:creationId xmlns:a16="http://schemas.microsoft.com/office/drawing/2014/main" id="{1FC9C525-0D6A-5E14-D8AE-5BCFAF3B185B}"/>
              </a:ext>
            </a:extLst>
          </p:cNvPr>
          <p:cNvSpPr txBox="1"/>
          <p:nvPr/>
        </p:nvSpPr>
        <p:spPr>
          <a:xfrm>
            <a:off x="331353" y="1426808"/>
            <a:ext cx="8567320" cy="334610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ja-JP" sz="2400" dirty="0">
                <a:solidFill>
                  <a:schemeClr val="tx1"/>
                </a:solidFill>
              </a:rPr>
              <a:t>9 </a:t>
            </a:r>
            <a:r>
              <a:rPr lang="ja-JP" altLang="en-US" sz="2400" dirty="0">
                <a:solidFill>
                  <a:schemeClr val="tx1"/>
                </a:solidFill>
              </a:rPr>
              <a:t>クラスのテキスト分類タスク </a:t>
            </a:r>
            <a:r>
              <a:rPr lang="en-US" altLang="ja-JP" sz="2400" dirty="0">
                <a:solidFill>
                  <a:schemeClr val="tx1"/>
                </a:solidFill>
              </a:rPr>
              <a:t>(</a:t>
            </a:r>
            <a:r>
              <a:rPr lang="ja-JP" altLang="en-US" sz="2400" dirty="0">
                <a:solidFill>
                  <a:schemeClr val="tx1"/>
                </a:solidFill>
              </a:rPr>
              <a:t>記事ラベル推定</a:t>
            </a:r>
            <a:r>
              <a:rPr lang="en-US" altLang="ja-JP" sz="2400" dirty="0">
                <a:solidFill>
                  <a:schemeClr val="tx1"/>
                </a:solidFill>
              </a:rPr>
              <a:t>)</a:t>
            </a:r>
          </a:p>
          <a:p>
            <a:pPr marL="342900" indent="-342900">
              <a:lnSpc>
                <a:spcPct val="150000"/>
              </a:lnSpc>
              <a:buFont typeface="Arial" panose="020B0604020202020204" pitchFamily="34" charset="0"/>
              <a:buChar char="•"/>
            </a:pPr>
            <a:r>
              <a:rPr lang="ja-JP" altLang="en-US" sz="2400" dirty="0">
                <a:solidFill>
                  <a:schemeClr val="tx1"/>
                </a:solidFill>
              </a:rPr>
              <a:t>訓練データ </a:t>
            </a:r>
            <a:r>
              <a:rPr lang="en-US" altLang="ja-JP" sz="2400" dirty="0">
                <a:solidFill>
                  <a:schemeClr val="tx1"/>
                </a:solidFill>
              </a:rPr>
              <a:t>: </a:t>
            </a:r>
            <a:r>
              <a:rPr lang="ja-JP" altLang="en-US" sz="2400" dirty="0">
                <a:solidFill>
                  <a:schemeClr val="tx1"/>
                </a:solidFill>
              </a:rPr>
              <a:t>検証データ </a:t>
            </a:r>
            <a:r>
              <a:rPr lang="en-US" altLang="ja-JP" sz="2400" dirty="0">
                <a:solidFill>
                  <a:schemeClr val="tx1"/>
                </a:solidFill>
              </a:rPr>
              <a:t>: </a:t>
            </a:r>
            <a:r>
              <a:rPr lang="ja-JP" altLang="en-US" sz="2400" dirty="0">
                <a:solidFill>
                  <a:schemeClr val="tx1"/>
                </a:solidFill>
              </a:rPr>
              <a:t>テストデータ </a:t>
            </a:r>
            <a:r>
              <a:rPr lang="en-US" altLang="ja-JP" sz="2400" dirty="0">
                <a:solidFill>
                  <a:schemeClr val="tx1"/>
                </a:solidFill>
              </a:rPr>
              <a:t>= 8 : 1 : 1 </a:t>
            </a:r>
            <a:r>
              <a:rPr lang="ja-JP" altLang="en-US" sz="2400" dirty="0">
                <a:solidFill>
                  <a:schemeClr val="tx1"/>
                </a:solidFill>
              </a:rPr>
              <a:t>に分割</a:t>
            </a:r>
            <a:endParaRPr lang="en-US" altLang="ja-JP" sz="2400" dirty="0">
              <a:solidFill>
                <a:schemeClr val="tx1"/>
              </a:solidFill>
            </a:endParaRPr>
          </a:p>
          <a:p>
            <a:pPr marL="342900" indent="-342900">
              <a:lnSpc>
                <a:spcPct val="150000"/>
              </a:lnSpc>
              <a:buFont typeface="Arial" panose="020B0604020202020204" pitchFamily="34" charset="0"/>
              <a:buChar char="•"/>
            </a:pPr>
            <a:r>
              <a:rPr lang="ja-JP" altLang="en-US" sz="2400" dirty="0"/>
              <a:t>検証データにおける</a:t>
            </a:r>
            <a:r>
              <a:rPr lang="en-US" altLang="ja-JP" sz="2400" dirty="0"/>
              <a:t> F1 </a:t>
            </a:r>
            <a:r>
              <a:rPr lang="ja-JP" altLang="en-US" sz="2400" dirty="0"/>
              <a:t>値 が最も高い</a:t>
            </a:r>
            <a:r>
              <a:rPr lang="en-US" altLang="ja-JP" sz="2400" dirty="0"/>
              <a:t> epoch </a:t>
            </a:r>
            <a:r>
              <a:rPr lang="ja-JP" altLang="en-US" sz="2400" dirty="0"/>
              <a:t>における</a:t>
            </a:r>
            <a:br>
              <a:rPr lang="en-US" altLang="ja-JP" sz="2400" dirty="0"/>
            </a:br>
            <a:r>
              <a:rPr lang="ja-JP" altLang="en-US" sz="2400" dirty="0"/>
              <a:t>モデルで評価する</a:t>
            </a:r>
            <a:r>
              <a:rPr lang="en-US" altLang="ja-JP" sz="2400" dirty="0"/>
              <a:t>, </a:t>
            </a:r>
            <a:r>
              <a:rPr lang="ja-JP" altLang="en-US" sz="2400" dirty="0"/>
              <a:t>ランダムシードで </a:t>
            </a:r>
            <a:r>
              <a:rPr lang="en-US" altLang="ja-JP" sz="2400" dirty="0"/>
              <a:t>3</a:t>
            </a:r>
            <a:r>
              <a:rPr lang="ja-JP" altLang="en-US" sz="2400" dirty="0"/>
              <a:t>回試行</a:t>
            </a:r>
            <a:endParaRPr lang="en-US" altLang="ja-JP" sz="2400" dirty="0"/>
          </a:p>
          <a:p>
            <a:pPr marL="342900" indent="-342900">
              <a:lnSpc>
                <a:spcPct val="150000"/>
              </a:lnSpc>
              <a:buFont typeface="Arial" panose="020B0604020202020204" pitchFamily="34" charset="0"/>
              <a:buChar char="•"/>
            </a:pPr>
            <a:r>
              <a:rPr lang="ja-JP" altLang="en-US" sz="2400" dirty="0"/>
              <a:t>分類器は </a:t>
            </a:r>
            <a:r>
              <a:rPr lang="en-US" altLang="ja-JP" sz="2400" dirty="0"/>
              <a:t>1 </a:t>
            </a:r>
            <a:r>
              <a:rPr lang="ja-JP" altLang="en-US" sz="2400" dirty="0"/>
              <a:t>層の全結合層</a:t>
            </a:r>
            <a:r>
              <a:rPr lang="en-US" altLang="ja-JP" sz="2400" dirty="0"/>
              <a:t>, BERT </a:t>
            </a:r>
            <a:r>
              <a:rPr lang="ja-JP" altLang="en-US" sz="2400" dirty="0"/>
              <a:t>は最終層のみ </a:t>
            </a:r>
            <a:r>
              <a:rPr lang="en-US" altLang="ja-JP" sz="2400" dirty="0"/>
              <a:t>fine tuning</a:t>
            </a:r>
            <a:endParaRPr lang="ja-JP" altLang="en-US" sz="2400" dirty="0">
              <a:solidFill>
                <a:schemeClr val="tx1"/>
              </a:solidFill>
            </a:endParaRPr>
          </a:p>
          <a:p>
            <a:pPr marL="342900" indent="-342900">
              <a:lnSpc>
                <a:spcPct val="150000"/>
              </a:lnSpc>
              <a:buFont typeface="Arial" panose="020B0604020202020204" pitchFamily="34" charset="0"/>
              <a:buChar char="•"/>
            </a:pPr>
            <a:endParaRPr lang="en-US" altLang="ja-JP" sz="2400" dirty="0">
              <a:solidFill>
                <a:schemeClr val="tx1"/>
              </a:solidFill>
            </a:endParaRPr>
          </a:p>
        </p:txBody>
      </p:sp>
      <p:graphicFrame>
        <p:nvGraphicFramePr>
          <p:cNvPr id="2" name="表 1">
            <a:extLst>
              <a:ext uri="{FF2B5EF4-FFF2-40B4-BE49-F238E27FC236}">
                <a16:creationId xmlns:a16="http://schemas.microsoft.com/office/drawing/2014/main" id="{48E931AB-A0E3-4BE7-722D-92DB0CF1EBA7}"/>
              </a:ext>
            </a:extLst>
          </p:cNvPr>
          <p:cNvGraphicFramePr>
            <a:graphicFrameLocks noGrp="1"/>
          </p:cNvGraphicFramePr>
          <p:nvPr>
            <p:extLst>
              <p:ext uri="{D42A27DB-BD31-4B8C-83A1-F6EECF244321}">
                <p14:modId xmlns:p14="http://schemas.microsoft.com/office/powerpoint/2010/main" val="3552927511"/>
              </p:ext>
            </p:extLst>
          </p:nvPr>
        </p:nvGraphicFramePr>
        <p:xfrm>
          <a:off x="245327" y="4387478"/>
          <a:ext cx="8416038" cy="1584960"/>
        </p:xfrm>
        <a:graphic>
          <a:graphicData uri="http://schemas.openxmlformats.org/drawingml/2006/table">
            <a:tbl>
              <a:tblPr firstRow="1" firstCol="1" bandRow="1">
                <a:tableStyleId>{5FD0F851-EC5A-4D38-B0AD-8093EC10F338}</a:tableStyleId>
              </a:tblPr>
              <a:tblGrid>
                <a:gridCol w="921931">
                  <a:extLst>
                    <a:ext uri="{9D8B030D-6E8A-4147-A177-3AD203B41FA5}">
                      <a16:colId xmlns:a16="http://schemas.microsoft.com/office/drawing/2014/main" val="4043577709"/>
                    </a:ext>
                  </a:extLst>
                </a:gridCol>
                <a:gridCol w="739747">
                  <a:extLst>
                    <a:ext uri="{9D8B030D-6E8A-4147-A177-3AD203B41FA5}">
                      <a16:colId xmlns:a16="http://schemas.microsoft.com/office/drawing/2014/main" val="3861140636"/>
                    </a:ext>
                  </a:extLst>
                </a:gridCol>
                <a:gridCol w="739747">
                  <a:extLst>
                    <a:ext uri="{9D8B030D-6E8A-4147-A177-3AD203B41FA5}">
                      <a16:colId xmlns:a16="http://schemas.microsoft.com/office/drawing/2014/main" val="3419020887"/>
                    </a:ext>
                  </a:extLst>
                </a:gridCol>
                <a:gridCol w="739747">
                  <a:extLst>
                    <a:ext uri="{9D8B030D-6E8A-4147-A177-3AD203B41FA5}">
                      <a16:colId xmlns:a16="http://schemas.microsoft.com/office/drawing/2014/main" val="3703252727"/>
                    </a:ext>
                  </a:extLst>
                </a:gridCol>
                <a:gridCol w="739747">
                  <a:extLst>
                    <a:ext uri="{9D8B030D-6E8A-4147-A177-3AD203B41FA5}">
                      <a16:colId xmlns:a16="http://schemas.microsoft.com/office/drawing/2014/main" val="68032685"/>
                    </a:ext>
                  </a:extLst>
                </a:gridCol>
                <a:gridCol w="739747">
                  <a:extLst>
                    <a:ext uri="{9D8B030D-6E8A-4147-A177-3AD203B41FA5}">
                      <a16:colId xmlns:a16="http://schemas.microsoft.com/office/drawing/2014/main" val="2294665452"/>
                    </a:ext>
                  </a:extLst>
                </a:gridCol>
                <a:gridCol w="739747">
                  <a:extLst>
                    <a:ext uri="{9D8B030D-6E8A-4147-A177-3AD203B41FA5}">
                      <a16:colId xmlns:a16="http://schemas.microsoft.com/office/drawing/2014/main" val="2033369280"/>
                    </a:ext>
                  </a:extLst>
                </a:gridCol>
                <a:gridCol w="739747">
                  <a:extLst>
                    <a:ext uri="{9D8B030D-6E8A-4147-A177-3AD203B41FA5}">
                      <a16:colId xmlns:a16="http://schemas.microsoft.com/office/drawing/2014/main" val="1815532292"/>
                    </a:ext>
                  </a:extLst>
                </a:gridCol>
                <a:gridCol w="739747">
                  <a:extLst>
                    <a:ext uri="{9D8B030D-6E8A-4147-A177-3AD203B41FA5}">
                      <a16:colId xmlns:a16="http://schemas.microsoft.com/office/drawing/2014/main" val="1603307733"/>
                    </a:ext>
                  </a:extLst>
                </a:gridCol>
                <a:gridCol w="739747">
                  <a:extLst>
                    <a:ext uri="{9D8B030D-6E8A-4147-A177-3AD203B41FA5}">
                      <a16:colId xmlns:a16="http://schemas.microsoft.com/office/drawing/2014/main" val="3383890429"/>
                    </a:ext>
                  </a:extLst>
                </a:gridCol>
                <a:gridCol w="836384">
                  <a:extLst>
                    <a:ext uri="{9D8B030D-6E8A-4147-A177-3AD203B41FA5}">
                      <a16:colId xmlns:a16="http://schemas.microsoft.com/office/drawing/2014/main" val="203870533"/>
                    </a:ext>
                  </a:extLst>
                </a:gridCol>
              </a:tblGrid>
              <a:tr h="371748">
                <a:tc>
                  <a:txBody>
                    <a:bodyPr/>
                    <a:lstStyle/>
                    <a:p>
                      <a:pPr algn="ctr"/>
                      <a:r>
                        <a:rPr kumimoji="1" lang="en-US" altLang="ja-JP" sz="2000" dirty="0"/>
                        <a:t>label</a:t>
                      </a:r>
                      <a:endParaRPr kumimoji="1" lang="ja-JP" altLang="en-US" sz="2000" dirty="0"/>
                    </a:p>
                  </a:txBody>
                  <a:tcPr/>
                </a:tc>
                <a:tc>
                  <a:txBody>
                    <a:bodyPr/>
                    <a:lstStyle/>
                    <a:p>
                      <a:pPr algn="ctr"/>
                      <a:r>
                        <a:rPr kumimoji="1" lang="en-US" altLang="ja-JP" sz="2000" dirty="0"/>
                        <a:t>0</a:t>
                      </a:r>
                      <a:endParaRPr kumimoji="1" lang="ja-JP" altLang="en-US" sz="2000" dirty="0"/>
                    </a:p>
                  </a:txBody>
                  <a:tcPr/>
                </a:tc>
                <a:tc>
                  <a:txBody>
                    <a:bodyPr/>
                    <a:lstStyle/>
                    <a:p>
                      <a:pPr algn="ctr"/>
                      <a:r>
                        <a:rPr kumimoji="1" lang="en-US" altLang="ja-JP" sz="2000" dirty="0"/>
                        <a:t>1</a:t>
                      </a:r>
                      <a:endParaRPr kumimoji="1" lang="ja-JP" altLang="en-US" sz="2000" dirty="0"/>
                    </a:p>
                  </a:txBody>
                  <a:tcPr/>
                </a:tc>
                <a:tc>
                  <a:txBody>
                    <a:bodyPr/>
                    <a:lstStyle/>
                    <a:p>
                      <a:pPr algn="ctr"/>
                      <a:r>
                        <a:rPr kumimoji="1" lang="en-US" altLang="ja-JP" sz="2000" dirty="0"/>
                        <a:t>2</a:t>
                      </a:r>
                      <a:endParaRPr kumimoji="1" lang="ja-JP" altLang="en-US" sz="2000" dirty="0"/>
                    </a:p>
                  </a:txBody>
                  <a:tcPr/>
                </a:tc>
                <a:tc>
                  <a:txBody>
                    <a:bodyPr/>
                    <a:lstStyle/>
                    <a:p>
                      <a:pPr algn="ctr"/>
                      <a:r>
                        <a:rPr kumimoji="1" lang="en-US" altLang="ja-JP" sz="2000" dirty="0"/>
                        <a:t>3</a:t>
                      </a:r>
                      <a:endParaRPr kumimoji="1" lang="ja-JP" altLang="en-US" sz="2000" dirty="0"/>
                    </a:p>
                  </a:txBody>
                  <a:tcPr/>
                </a:tc>
                <a:tc>
                  <a:txBody>
                    <a:bodyPr/>
                    <a:lstStyle/>
                    <a:p>
                      <a:pPr algn="ctr"/>
                      <a:r>
                        <a:rPr kumimoji="1" lang="en-US" altLang="ja-JP" sz="2000" dirty="0"/>
                        <a:t>4</a:t>
                      </a:r>
                      <a:endParaRPr kumimoji="1" lang="ja-JP" altLang="en-US" sz="2000" dirty="0"/>
                    </a:p>
                  </a:txBody>
                  <a:tcPr/>
                </a:tc>
                <a:tc>
                  <a:txBody>
                    <a:bodyPr/>
                    <a:lstStyle/>
                    <a:p>
                      <a:pPr algn="ctr"/>
                      <a:r>
                        <a:rPr kumimoji="1" lang="en-US" altLang="ja-JP" sz="2000" dirty="0"/>
                        <a:t>5</a:t>
                      </a:r>
                      <a:endParaRPr kumimoji="1" lang="ja-JP" altLang="en-US" sz="2000" dirty="0"/>
                    </a:p>
                  </a:txBody>
                  <a:tcPr/>
                </a:tc>
                <a:tc>
                  <a:txBody>
                    <a:bodyPr/>
                    <a:lstStyle/>
                    <a:p>
                      <a:pPr algn="ctr"/>
                      <a:r>
                        <a:rPr kumimoji="1" lang="en-US" altLang="ja-JP" sz="2000" dirty="0"/>
                        <a:t>6</a:t>
                      </a:r>
                      <a:endParaRPr kumimoji="1" lang="ja-JP" altLang="en-US" sz="2000" dirty="0"/>
                    </a:p>
                  </a:txBody>
                  <a:tcPr/>
                </a:tc>
                <a:tc>
                  <a:txBody>
                    <a:bodyPr/>
                    <a:lstStyle/>
                    <a:p>
                      <a:pPr algn="ctr"/>
                      <a:r>
                        <a:rPr kumimoji="1" lang="en-US" altLang="ja-JP" sz="2000" dirty="0"/>
                        <a:t>7</a:t>
                      </a:r>
                      <a:endParaRPr kumimoji="1" lang="ja-JP" altLang="en-US" sz="2000" dirty="0"/>
                    </a:p>
                  </a:txBody>
                  <a:tcPr/>
                </a:tc>
                <a:tc>
                  <a:txBody>
                    <a:bodyPr/>
                    <a:lstStyle/>
                    <a:p>
                      <a:pPr algn="ctr"/>
                      <a:r>
                        <a:rPr kumimoji="1" lang="en-US" altLang="ja-JP" sz="2000" dirty="0"/>
                        <a:t>8</a:t>
                      </a:r>
                      <a:endParaRPr kumimoji="1" lang="ja-JP" altLang="en-US" sz="2000" dirty="0"/>
                    </a:p>
                  </a:txBody>
                  <a:tcPr/>
                </a:tc>
                <a:tc>
                  <a:txBody>
                    <a:bodyPr/>
                    <a:lstStyle/>
                    <a:p>
                      <a:pPr algn="ctr"/>
                      <a:r>
                        <a:rPr kumimoji="1" lang="ja-JP" altLang="en-US" sz="2000" dirty="0"/>
                        <a:t>合計</a:t>
                      </a:r>
                    </a:p>
                  </a:txBody>
                  <a:tcPr/>
                </a:tc>
                <a:extLst>
                  <a:ext uri="{0D108BD9-81ED-4DB2-BD59-A6C34878D82A}">
                    <a16:rowId xmlns:a16="http://schemas.microsoft.com/office/drawing/2014/main" val="2539019574"/>
                  </a:ext>
                </a:extLst>
              </a:tr>
              <a:tr h="371748">
                <a:tc>
                  <a:txBody>
                    <a:bodyPr/>
                    <a:lstStyle/>
                    <a:p>
                      <a:pPr algn="ctr"/>
                      <a:r>
                        <a:rPr kumimoji="1" lang="ja-JP" altLang="en-US" sz="1800" dirty="0"/>
                        <a:t>訓練</a:t>
                      </a:r>
                    </a:p>
                  </a:txBody>
                  <a:tcPr/>
                </a:tc>
                <a:tc>
                  <a:txBody>
                    <a:bodyPr/>
                    <a:lstStyle/>
                    <a:p>
                      <a:pPr algn="ctr"/>
                      <a:r>
                        <a:rPr kumimoji="1" lang="en-US" altLang="ja-JP" sz="2000" dirty="0"/>
                        <a:t>684</a:t>
                      </a:r>
                      <a:endParaRPr kumimoji="1" lang="ja-JP" altLang="en-US" sz="2000" dirty="0"/>
                    </a:p>
                  </a:txBody>
                  <a:tcPr/>
                </a:tc>
                <a:tc>
                  <a:txBody>
                    <a:bodyPr/>
                    <a:lstStyle/>
                    <a:p>
                      <a:pPr algn="ctr"/>
                      <a:r>
                        <a:rPr kumimoji="1" lang="en-US" altLang="ja-JP" sz="2000" dirty="0"/>
                        <a:t>695</a:t>
                      </a:r>
                      <a:endParaRPr kumimoji="1" lang="ja-JP" altLang="en-US" sz="2000" dirty="0"/>
                    </a:p>
                  </a:txBody>
                  <a:tcPr/>
                </a:tc>
                <a:tc>
                  <a:txBody>
                    <a:bodyPr/>
                    <a:lstStyle/>
                    <a:p>
                      <a:pPr algn="ctr"/>
                      <a:r>
                        <a:rPr kumimoji="1" lang="en-US" altLang="ja-JP" sz="2000" dirty="0"/>
                        <a:t>690</a:t>
                      </a:r>
                      <a:endParaRPr kumimoji="1" lang="ja-JP" altLang="en-US" sz="2000" dirty="0"/>
                    </a:p>
                  </a:txBody>
                  <a:tcPr/>
                </a:tc>
                <a:tc>
                  <a:txBody>
                    <a:bodyPr/>
                    <a:lstStyle/>
                    <a:p>
                      <a:pPr algn="ctr"/>
                      <a:r>
                        <a:rPr kumimoji="1" lang="en-US" altLang="ja-JP" sz="2000" dirty="0"/>
                        <a:t>421</a:t>
                      </a:r>
                      <a:endParaRPr kumimoji="1" lang="ja-JP" altLang="en-US" sz="2000" dirty="0"/>
                    </a:p>
                  </a:txBody>
                  <a:tcPr/>
                </a:tc>
                <a:tc>
                  <a:txBody>
                    <a:bodyPr/>
                    <a:lstStyle/>
                    <a:p>
                      <a:pPr algn="ctr"/>
                      <a:r>
                        <a:rPr kumimoji="1" lang="en-US" altLang="ja-JP" sz="2000" dirty="0"/>
                        <a:t>700</a:t>
                      </a:r>
                      <a:endParaRPr kumimoji="1" lang="ja-JP" altLang="en-US" sz="2000" dirty="0"/>
                    </a:p>
                  </a:txBody>
                  <a:tcPr/>
                </a:tc>
                <a:tc>
                  <a:txBody>
                    <a:bodyPr/>
                    <a:lstStyle/>
                    <a:p>
                      <a:pPr algn="ctr"/>
                      <a:r>
                        <a:rPr kumimoji="1" lang="en-US" altLang="ja-JP" sz="2000" dirty="0"/>
                        <a:t>645</a:t>
                      </a:r>
                      <a:endParaRPr kumimoji="1" lang="ja-JP" altLang="en-US" sz="2000" dirty="0"/>
                    </a:p>
                  </a:txBody>
                  <a:tcPr/>
                </a:tc>
                <a:tc>
                  <a:txBody>
                    <a:bodyPr/>
                    <a:lstStyle/>
                    <a:p>
                      <a:pPr algn="ctr"/>
                      <a:r>
                        <a:rPr kumimoji="1" lang="en-US" altLang="ja-JP" sz="2000" dirty="0"/>
                        <a:t>713</a:t>
                      </a:r>
                      <a:endParaRPr kumimoji="1" lang="ja-JP" altLang="en-US" sz="2000" dirty="0"/>
                    </a:p>
                  </a:txBody>
                  <a:tcPr/>
                </a:tc>
                <a:tc>
                  <a:txBody>
                    <a:bodyPr/>
                    <a:lstStyle/>
                    <a:p>
                      <a:pPr algn="ctr"/>
                      <a:r>
                        <a:rPr kumimoji="1" lang="en-US" altLang="ja-JP" sz="2000" dirty="0"/>
                        <a:t>716</a:t>
                      </a:r>
                      <a:endParaRPr kumimoji="1" lang="ja-JP" altLang="en-US" sz="2000" dirty="0"/>
                    </a:p>
                  </a:txBody>
                  <a:tcPr/>
                </a:tc>
                <a:tc>
                  <a:txBody>
                    <a:bodyPr/>
                    <a:lstStyle/>
                    <a:p>
                      <a:pPr algn="ctr"/>
                      <a:r>
                        <a:rPr kumimoji="1" lang="en-US" altLang="ja-JP" sz="2000" dirty="0"/>
                        <a:t>631</a:t>
                      </a:r>
                      <a:endParaRPr kumimoji="1" lang="ja-JP" altLang="en-US" sz="2000" dirty="0"/>
                    </a:p>
                  </a:txBody>
                  <a:tcPr/>
                </a:tc>
                <a:tc>
                  <a:txBody>
                    <a:bodyPr/>
                    <a:lstStyle/>
                    <a:p>
                      <a:pPr algn="ctr"/>
                      <a:r>
                        <a:rPr kumimoji="1" lang="en-US" altLang="ja-JP" sz="2000" dirty="0"/>
                        <a:t>5,895</a:t>
                      </a:r>
                      <a:endParaRPr kumimoji="1" lang="ja-JP" altLang="en-US" sz="2000" dirty="0"/>
                    </a:p>
                  </a:txBody>
                  <a:tcPr/>
                </a:tc>
                <a:extLst>
                  <a:ext uri="{0D108BD9-81ED-4DB2-BD59-A6C34878D82A}">
                    <a16:rowId xmlns:a16="http://schemas.microsoft.com/office/drawing/2014/main" val="4234054178"/>
                  </a:ext>
                </a:extLst>
              </a:tr>
              <a:tr h="371748">
                <a:tc>
                  <a:txBody>
                    <a:bodyPr/>
                    <a:lstStyle/>
                    <a:p>
                      <a:pPr algn="ctr"/>
                      <a:r>
                        <a:rPr kumimoji="1" lang="ja-JP" altLang="en-US" sz="1800" dirty="0"/>
                        <a:t>検証</a:t>
                      </a:r>
                    </a:p>
                  </a:txBody>
                  <a:tcPr/>
                </a:tc>
                <a:tc>
                  <a:txBody>
                    <a:bodyPr/>
                    <a:lstStyle/>
                    <a:p>
                      <a:pPr algn="ctr"/>
                      <a:r>
                        <a:rPr kumimoji="1" lang="en-US" altLang="ja-JP" sz="2000" dirty="0"/>
                        <a:t>88</a:t>
                      </a:r>
                      <a:endParaRPr kumimoji="1" lang="ja-JP" altLang="en-US" sz="2000" dirty="0"/>
                    </a:p>
                  </a:txBody>
                  <a:tcPr/>
                </a:tc>
                <a:tc>
                  <a:txBody>
                    <a:bodyPr/>
                    <a:lstStyle/>
                    <a:p>
                      <a:pPr algn="ctr"/>
                      <a:r>
                        <a:rPr kumimoji="1" lang="en-US" altLang="ja-JP" sz="2000" dirty="0"/>
                        <a:t>80</a:t>
                      </a:r>
                      <a:endParaRPr kumimoji="1" lang="ja-JP" altLang="en-US" sz="2000" dirty="0"/>
                    </a:p>
                  </a:txBody>
                  <a:tcPr/>
                </a:tc>
                <a:tc>
                  <a:txBody>
                    <a:bodyPr/>
                    <a:lstStyle/>
                    <a:p>
                      <a:pPr algn="ctr"/>
                      <a:r>
                        <a:rPr kumimoji="1" lang="en-US" altLang="ja-JP" sz="2000" dirty="0"/>
                        <a:t>88</a:t>
                      </a:r>
                      <a:endParaRPr kumimoji="1" lang="ja-JP" altLang="en-US" sz="2000" dirty="0"/>
                    </a:p>
                  </a:txBody>
                  <a:tcPr/>
                </a:tc>
                <a:tc>
                  <a:txBody>
                    <a:bodyPr/>
                    <a:lstStyle/>
                    <a:p>
                      <a:pPr algn="ctr"/>
                      <a:r>
                        <a:rPr kumimoji="1" lang="en-US" altLang="ja-JP" sz="2000" dirty="0"/>
                        <a:t>42</a:t>
                      </a:r>
                      <a:endParaRPr kumimoji="1" lang="ja-JP" altLang="en-US" sz="2000" dirty="0"/>
                    </a:p>
                  </a:txBody>
                  <a:tcPr/>
                </a:tc>
                <a:tc>
                  <a:txBody>
                    <a:bodyPr/>
                    <a:lstStyle/>
                    <a:p>
                      <a:pPr algn="ctr"/>
                      <a:r>
                        <a:rPr kumimoji="1" lang="en-US" altLang="ja-JP" sz="2000" dirty="0"/>
                        <a:t>93</a:t>
                      </a:r>
                      <a:endParaRPr kumimoji="1" lang="ja-JP" altLang="en-US" sz="2000" dirty="0"/>
                    </a:p>
                  </a:txBody>
                  <a:tcPr/>
                </a:tc>
                <a:tc>
                  <a:txBody>
                    <a:bodyPr/>
                    <a:lstStyle/>
                    <a:p>
                      <a:pPr algn="ctr"/>
                      <a:r>
                        <a:rPr kumimoji="1" lang="en-US" altLang="ja-JP" sz="2000" dirty="0"/>
                        <a:t>100</a:t>
                      </a:r>
                      <a:endParaRPr kumimoji="1" lang="ja-JP" altLang="en-US" sz="2000" dirty="0"/>
                    </a:p>
                  </a:txBody>
                  <a:tcPr/>
                </a:tc>
                <a:tc>
                  <a:txBody>
                    <a:bodyPr/>
                    <a:lstStyle/>
                    <a:p>
                      <a:pPr algn="ctr"/>
                      <a:r>
                        <a:rPr kumimoji="1" lang="en-US" altLang="ja-JP" sz="2000" dirty="0"/>
                        <a:t>77</a:t>
                      </a:r>
                      <a:endParaRPr kumimoji="1" lang="ja-JP" altLang="en-US" sz="2000" dirty="0"/>
                    </a:p>
                  </a:txBody>
                  <a:tcPr/>
                </a:tc>
                <a:tc>
                  <a:txBody>
                    <a:bodyPr/>
                    <a:lstStyle/>
                    <a:p>
                      <a:pPr algn="ctr"/>
                      <a:r>
                        <a:rPr kumimoji="1" lang="en-US" altLang="ja-JP" sz="2000" dirty="0"/>
                        <a:t>105</a:t>
                      </a:r>
                      <a:endParaRPr kumimoji="1" lang="ja-JP" altLang="en-US" sz="2000" dirty="0"/>
                    </a:p>
                  </a:txBody>
                  <a:tcPr/>
                </a:tc>
                <a:tc>
                  <a:txBody>
                    <a:bodyPr/>
                    <a:lstStyle/>
                    <a:p>
                      <a:pPr algn="ctr"/>
                      <a:r>
                        <a:rPr kumimoji="1" lang="en-US" altLang="ja-JP" sz="2000" dirty="0"/>
                        <a:t>63</a:t>
                      </a:r>
                      <a:endParaRPr kumimoji="1" lang="ja-JP" altLang="en-US" sz="2000" dirty="0"/>
                    </a:p>
                  </a:txBody>
                  <a:tcPr/>
                </a:tc>
                <a:tc>
                  <a:txBody>
                    <a:bodyPr/>
                    <a:lstStyle/>
                    <a:p>
                      <a:pPr algn="ctr"/>
                      <a:r>
                        <a:rPr kumimoji="1" lang="en-US" altLang="ja-JP" sz="2000" dirty="0"/>
                        <a:t>736</a:t>
                      </a:r>
                      <a:endParaRPr kumimoji="1" lang="ja-JP" altLang="en-US" sz="2000" dirty="0"/>
                    </a:p>
                  </a:txBody>
                  <a:tcPr/>
                </a:tc>
                <a:extLst>
                  <a:ext uri="{0D108BD9-81ED-4DB2-BD59-A6C34878D82A}">
                    <a16:rowId xmlns:a16="http://schemas.microsoft.com/office/drawing/2014/main" val="2744316290"/>
                  </a:ext>
                </a:extLst>
              </a:tr>
              <a:tr h="371748">
                <a:tc>
                  <a:txBody>
                    <a:bodyPr/>
                    <a:lstStyle/>
                    <a:p>
                      <a:pPr algn="ctr"/>
                      <a:r>
                        <a:rPr kumimoji="1" lang="ja-JP" altLang="en-US" sz="1800" dirty="0"/>
                        <a:t>テスト</a:t>
                      </a:r>
                    </a:p>
                  </a:txBody>
                  <a:tcPr/>
                </a:tc>
                <a:tc>
                  <a:txBody>
                    <a:bodyPr/>
                    <a:lstStyle/>
                    <a:p>
                      <a:pPr algn="ctr"/>
                      <a:r>
                        <a:rPr kumimoji="1" lang="en-US" altLang="ja-JP" sz="2000" dirty="0"/>
                        <a:t>98</a:t>
                      </a:r>
                      <a:endParaRPr kumimoji="1" lang="ja-JP" altLang="en-US" sz="2000" dirty="0"/>
                    </a:p>
                  </a:txBody>
                  <a:tcPr/>
                </a:tc>
                <a:tc>
                  <a:txBody>
                    <a:bodyPr/>
                    <a:lstStyle/>
                    <a:p>
                      <a:pPr algn="ctr"/>
                      <a:r>
                        <a:rPr kumimoji="1" lang="en-US" altLang="ja-JP" sz="2000" dirty="0"/>
                        <a:t>95</a:t>
                      </a:r>
                      <a:endParaRPr kumimoji="1" lang="ja-JP" altLang="en-US" sz="2000" dirty="0"/>
                    </a:p>
                  </a:txBody>
                  <a:tcPr/>
                </a:tc>
                <a:tc>
                  <a:txBody>
                    <a:bodyPr/>
                    <a:lstStyle/>
                    <a:p>
                      <a:pPr algn="ctr"/>
                      <a:r>
                        <a:rPr kumimoji="1" lang="en-US" altLang="ja-JP" sz="2000" dirty="0"/>
                        <a:t>86</a:t>
                      </a:r>
                      <a:endParaRPr kumimoji="1" lang="ja-JP" altLang="en-US" sz="2000" dirty="0"/>
                    </a:p>
                  </a:txBody>
                  <a:tcPr/>
                </a:tc>
                <a:tc>
                  <a:txBody>
                    <a:bodyPr/>
                    <a:lstStyle/>
                    <a:p>
                      <a:pPr algn="ctr"/>
                      <a:r>
                        <a:rPr kumimoji="1" lang="en-US" altLang="ja-JP" sz="2000" dirty="0"/>
                        <a:t>48</a:t>
                      </a:r>
                      <a:endParaRPr kumimoji="1" lang="ja-JP" altLang="en-US" sz="2000" dirty="0"/>
                    </a:p>
                  </a:txBody>
                  <a:tcPr/>
                </a:tc>
                <a:tc>
                  <a:txBody>
                    <a:bodyPr/>
                    <a:lstStyle/>
                    <a:p>
                      <a:pPr algn="ctr"/>
                      <a:r>
                        <a:rPr kumimoji="1" lang="en-US" altLang="ja-JP" sz="2000" dirty="0"/>
                        <a:t>77</a:t>
                      </a:r>
                      <a:endParaRPr kumimoji="1" lang="ja-JP" altLang="en-US" sz="2000" dirty="0"/>
                    </a:p>
                  </a:txBody>
                  <a:tcPr/>
                </a:tc>
                <a:tc>
                  <a:txBody>
                    <a:bodyPr/>
                    <a:lstStyle/>
                    <a:p>
                      <a:pPr algn="ctr"/>
                      <a:r>
                        <a:rPr kumimoji="1" lang="en-US" altLang="ja-JP" sz="2000" dirty="0"/>
                        <a:t>97</a:t>
                      </a:r>
                      <a:endParaRPr kumimoji="1" lang="ja-JP" altLang="en-US" sz="2000" dirty="0"/>
                    </a:p>
                  </a:txBody>
                  <a:tcPr/>
                </a:tc>
                <a:tc>
                  <a:txBody>
                    <a:bodyPr/>
                    <a:lstStyle/>
                    <a:p>
                      <a:pPr algn="ctr"/>
                      <a:r>
                        <a:rPr kumimoji="1" lang="en-US" altLang="ja-JP" sz="2000" dirty="0"/>
                        <a:t>80</a:t>
                      </a:r>
                      <a:endParaRPr kumimoji="1" lang="ja-JP" altLang="en-US" sz="2000" dirty="0"/>
                    </a:p>
                  </a:txBody>
                  <a:tcPr/>
                </a:tc>
                <a:tc>
                  <a:txBody>
                    <a:bodyPr/>
                    <a:lstStyle/>
                    <a:p>
                      <a:pPr algn="ctr"/>
                      <a:r>
                        <a:rPr kumimoji="1" lang="en-US" altLang="ja-JP" sz="2000" dirty="0"/>
                        <a:t>79</a:t>
                      </a:r>
                      <a:endParaRPr kumimoji="1" lang="ja-JP" altLang="en-US" sz="2000" dirty="0"/>
                    </a:p>
                  </a:txBody>
                  <a:tcPr/>
                </a:tc>
                <a:tc>
                  <a:txBody>
                    <a:bodyPr/>
                    <a:lstStyle/>
                    <a:p>
                      <a:pPr algn="ctr"/>
                      <a:r>
                        <a:rPr kumimoji="1" lang="en-US" altLang="ja-JP" sz="2000" dirty="0"/>
                        <a:t>76</a:t>
                      </a:r>
                      <a:endParaRPr kumimoji="1" lang="ja-JP" altLang="en-US" sz="2000" dirty="0"/>
                    </a:p>
                  </a:txBody>
                  <a:tcPr/>
                </a:tc>
                <a:tc>
                  <a:txBody>
                    <a:bodyPr/>
                    <a:lstStyle/>
                    <a:p>
                      <a:pPr algn="ctr"/>
                      <a:r>
                        <a:rPr kumimoji="1" lang="en-US" altLang="ja-JP" sz="2000" dirty="0"/>
                        <a:t>736</a:t>
                      </a:r>
                      <a:endParaRPr kumimoji="1" lang="ja-JP" altLang="en-US" sz="2000" dirty="0"/>
                    </a:p>
                  </a:txBody>
                  <a:tcPr/>
                </a:tc>
                <a:extLst>
                  <a:ext uri="{0D108BD9-81ED-4DB2-BD59-A6C34878D82A}">
                    <a16:rowId xmlns:a16="http://schemas.microsoft.com/office/drawing/2014/main" val="1432485658"/>
                  </a:ext>
                </a:extLst>
              </a:tr>
            </a:tbl>
          </a:graphicData>
        </a:graphic>
      </p:graphicFrame>
    </p:spTree>
    <p:extLst>
      <p:ext uri="{BB962C8B-B14F-4D97-AF65-F5344CB8AC3E}">
        <p14:creationId xmlns:p14="http://schemas.microsoft.com/office/powerpoint/2010/main" val="34506820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2A9AC-716B-D388-D393-F8A9E8E1F1F5}"/>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01224FB9-F67A-3E9F-D48D-3C72DFC2D483}"/>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実験パラメータ</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9B4F8771-E827-F256-219B-5AD17F65EA18}"/>
              </a:ext>
            </a:extLst>
          </p:cNvPr>
          <p:cNvSpPr>
            <a:spLocks noGrp="1"/>
          </p:cNvSpPr>
          <p:nvPr>
            <p:ph type="sldNum" sz="quarter" idx="12"/>
          </p:nvPr>
        </p:nvSpPr>
        <p:spPr/>
        <p:txBody>
          <a:bodyPr/>
          <a:lstStyle/>
          <a:p>
            <a:fld id="{84E5AB44-6C43-4864-84E5-D75B94A07FCF}" type="slidenum">
              <a:rPr kumimoji="1" lang="ja-JP" altLang="en-US" smtClean="0"/>
              <a:t>22</a:t>
            </a:fld>
            <a:endParaRPr kumimoji="1" lang="ja-JP" altLang="en-US"/>
          </a:p>
        </p:txBody>
      </p:sp>
      <p:pic>
        <p:nvPicPr>
          <p:cNvPr id="12" name="図 11">
            <a:extLst>
              <a:ext uri="{FF2B5EF4-FFF2-40B4-BE49-F238E27FC236}">
                <a16:creationId xmlns:a16="http://schemas.microsoft.com/office/drawing/2014/main" id="{8E1FF64E-1951-F321-7F8A-80E9D171059F}"/>
              </a:ext>
            </a:extLst>
          </p:cNvPr>
          <p:cNvPicPr>
            <a:picLocks noChangeAspect="1"/>
          </p:cNvPicPr>
          <p:nvPr/>
        </p:nvPicPr>
        <p:blipFill>
          <a:blip r:embed="rId3"/>
          <a:srcRect/>
          <a:stretch/>
        </p:blipFill>
        <p:spPr>
          <a:xfrm>
            <a:off x="1777716" y="1426808"/>
            <a:ext cx="5959795" cy="2787483"/>
          </a:xfrm>
          <a:prstGeom prst="rect">
            <a:avLst/>
          </a:prstGeom>
          <a:solidFill>
            <a:schemeClr val="tx1"/>
          </a:solidFill>
        </p:spPr>
      </p:pic>
      <p:graphicFrame>
        <p:nvGraphicFramePr>
          <p:cNvPr id="3" name="表 2">
            <a:extLst>
              <a:ext uri="{FF2B5EF4-FFF2-40B4-BE49-F238E27FC236}">
                <a16:creationId xmlns:a16="http://schemas.microsoft.com/office/drawing/2014/main" id="{B595F74C-FBA4-493F-ADAD-7455E3CFEA9E}"/>
              </a:ext>
            </a:extLst>
          </p:cNvPr>
          <p:cNvGraphicFramePr>
            <a:graphicFrameLocks noGrp="1"/>
          </p:cNvGraphicFramePr>
          <p:nvPr>
            <p:extLst>
              <p:ext uri="{D42A27DB-BD31-4B8C-83A1-F6EECF244321}">
                <p14:modId xmlns:p14="http://schemas.microsoft.com/office/powerpoint/2010/main" val="3844915167"/>
              </p:ext>
            </p:extLst>
          </p:nvPr>
        </p:nvGraphicFramePr>
        <p:xfrm>
          <a:off x="1641511" y="4390109"/>
          <a:ext cx="6096000" cy="1112520"/>
        </p:xfrm>
        <a:graphic>
          <a:graphicData uri="http://schemas.openxmlformats.org/drawingml/2006/table">
            <a:tbl>
              <a:tblPr firstRow="1" bandRow="1">
                <a:tableStyleId>{5C22544A-7EE6-4342-B048-85BDC9FD1C3A}</a:tableStyleId>
              </a:tblPr>
              <a:tblGrid>
                <a:gridCol w="2380441">
                  <a:extLst>
                    <a:ext uri="{9D8B030D-6E8A-4147-A177-3AD203B41FA5}">
                      <a16:colId xmlns:a16="http://schemas.microsoft.com/office/drawing/2014/main" val="1086839497"/>
                    </a:ext>
                  </a:extLst>
                </a:gridCol>
                <a:gridCol w="3715559">
                  <a:extLst>
                    <a:ext uri="{9D8B030D-6E8A-4147-A177-3AD203B41FA5}">
                      <a16:colId xmlns:a16="http://schemas.microsoft.com/office/drawing/2014/main" val="1644041214"/>
                    </a:ext>
                  </a:extLst>
                </a:gridCol>
              </a:tblGrid>
              <a:tr h="370840">
                <a:tc>
                  <a:txBody>
                    <a:bodyPr/>
                    <a:lstStyle/>
                    <a:p>
                      <a:endParaRPr kumimoji="1" lang="ja-JP" altLang="en-US"/>
                    </a:p>
                  </a:txBody>
                  <a:tcPr/>
                </a:tc>
                <a:tc>
                  <a:txBody>
                    <a:bodyPr/>
                    <a:lstStyle/>
                    <a:p>
                      <a:pPr algn="ctr"/>
                      <a:r>
                        <a:rPr kumimoji="1" lang="ja-JP" altLang="en-US" dirty="0"/>
                        <a:t>初期パラメータ</a:t>
                      </a:r>
                    </a:p>
                  </a:txBody>
                  <a:tcPr/>
                </a:tc>
                <a:extLst>
                  <a:ext uri="{0D108BD9-81ED-4DB2-BD59-A6C34878D82A}">
                    <a16:rowId xmlns:a16="http://schemas.microsoft.com/office/drawing/2014/main" val="1078578796"/>
                  </a:ext>
                </a:extLst>
              </a:tr>
              <a:tr h="370840">
                <a:tc>
                  <a:txBody>
                    <a:bodyPr/>
                    <a:lstStyle/>
                    <a:p>
                      <a:r>
                        <a:rPr kumimoji="1" lang="ja-JP" altLang="en-US" dirty="0"/>
                        <a:t>提案手法 </a:t>
                      </a:r>
                      <a:r>
                        <a:rPr kumimoji="1" lang="en-US" altLang="ja-JP" dirty="0"/>
                        <a:t>1</a:t>
                      </a:r>
                      <a:endParaRPr kumimoji="1" lang="ja-JP" altLang="en-US" dirty="0"/>
                    </a:p>
                  </a:txBody>
                  <a:tcPr/>
                </a:tc>
                <a:tc>
                  <a:txBody>
                    <a:bodyPr/>
                    <a:lstStyle/>
                    <a:p>
                      <a:pPr algn="ctr"/>
                      <a:r>
                        <a:rPr kumimoji="1" lang="en-US" altLang="ja-JP" dirty="0"/>
                        <a:t>(</a:t>
                      </a:r>
                      <a:r>
                        <a:rPr kumimoji="1" lang="en-US" altLang="ja-JP" dirty="0" err="1"/>
                        <a:t>p,q,r,s</a:t>
                      </a:r>
                      <a:r>
                        <a:rPr kumimoji="1" lang="en-US" altLang="ja-JP" dirty="0"/>
                        <a:t>) = (0.25, 0.25, 0.25, 0.25)</a:t>
                      </a:r>
                      <a:endParaRPr kumimoji="1" lang="ja-JP" altLang="en-US" dirty="0"/>
                    </a:p>
                  </a:txBody>
                  <a:tcPr/>
                </a:tc>
                <a:extLst>
                  <a:ext uri="{0D108BD9-81ED-4DB2-BD59-A6C34878D82A}">
                    <a16:rowId xmlns:a16="http://schemas.microsoft.com/office/drawing/2014/main" val="3781129698"/>
                  </a:ext>
                </a:extLst>
              </a:tr>
              <a:tr h="370840">
                <a:tc>
                  <a:txBody>
                    <a:bodyPr/>
                    <a:lstStyle/>
                    <a:p>
                      <a:r>
                        <a:rPr kumimoji="1" lang="ja-JP" altLang="en-US" dirty="0"/>
                        <a:t>提案手法 </a:t>
                      </a:r>
                      <a:r>
                        <a:rPr kumimoji="1" lang="en-US" altLang="ja-JP" dirty="0"/>
                        <a:t>2, </a:t>
                      </a:r>
                      <a:r>
                        <a:rPr kumimoji="1" lang="ja-JP" altLang="en-US" dirty="0"/>
                        <a:t>従来手法</a:t>
                      </a:r>
                    </a:p>
                  </a:txBody>
                  <a:tcPr/>
                </a:tc>
                <a:tc>
                  <a:txBody>
                    <a:bodyPr/>
                    <a:lstStyle/>
                    <a:p>
                      <a:pPr algn="ctr"/>
                      <a:r>
                        <a:rPr kumimoji="1" lang="en-US" altLang="ja-JP" dirty="0"/>
                        <a:t>(p, q) = (0.5, 0.5)</a:t>
                      </a:r>
                      <a:endParaRPr kumimoji="1" lang="ja-JP" altLang="en-US" dirty="0"/>
                    </a:p>
                  </a:txBody>
                  <a:tcPr/>
                </a:tc>
                <a:extLst>
                  <a:ext uri="{0D108BD9-81ED-4DB2-BD59-A6C34878D82A}">
                    <a16:rowId xmlns:a16="http://schemas.microsoft.com/office/drawing/2014/main" val="1225163366"/>
                  </a:ext>
                </a:extLst>
              </a:tr>
            </a:tbl>
          </a:graphicData>
        </a:graphic>
      </p:graphicFrame>
    </p:spTree>
    <p:extLst>
      <p:ext uri="{BB962C8B-B14F-4D97-AF65-F5344CB8AC3E}">
        <p14:creationId xmlns:p14="http://schemas.microsoft.com/office/powerpoint/2010/main" val="3085534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F84E2-25AF-111D-5995-61FDFAEFBBAA}"/>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8F4F90A8-5FE7-E61A-B405-65B0E8259D51}"/>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4E91CCA6-6B54-F085-723E-E47380D6A048}"/>
              </a:ext>
            </a:extLst>
          </p:cNvPr>
          <p:cNvSpPr>
            <a:spLocks noGrp="1"/>
          </p:cNvSpPr>
          <p:nvPr>
            <p:ph type="sldNum" sz="quarter" idx="12"/>
          </p:nvPr>
        </p:nvSpPr>
        <p:spPr/>
        <p:txBody>
          <a:bodyPr/>
          <a:lstStyle/>
          <a:p>
            <a:fld id="{84E5AB44-6C43-4864-84E5-D75B94A07FCF}" type="slidenum">
              <a:rPr kumimoji="1" lang="ja-JP" altLang="en-US" smtClean="0"/>
              <a:t>23</a:t>
            </a:fld>
            <a:endParaRPr kumimoji="1" lang="ja-JP" altLang="en-US"/>
          </a:p>
        </p:txBody>
      </p:sp>
      <mc:AlternateContent xmlns:mc="http://schemas.openxmlformats.org/markup-compatibility/2006" xmlns:a14="http://schemas.microsoft.com/office/drawing/2010/main">
        <mc:Choice Requires="a14">
          <p:graphicFrame>
            <p:nvGraphicFramePr>
              <p:cNvPr id="3" name="表 2">
                <a:extLst>
                  <a:ext uri="{FF2B5EF4-FFF2-40B4-BE49-F238E27FC236}">
                    <a16:creationId xmlns:a16="http://schemas.microsoft.com/office/drawing/2014/main" id="{2416B181-E4BE-6B05-1924-31296E23E631}"/>
                  </a:ext>
                </a:extLst>
              </p:cNvPr>
              <p:cNvGraphicFramePr>
                <a:graphicFrameLocks noGrp="1"/>
              </p:cNvGraphicFramePr>
              <p:nvPr>
                <p:extLst>
                  <p:ext uri="{D42A27DB-BD31-4B8C-83A1-F6EECF244321}">
                    <p14:modId xmlns:p14="http://schemas.microsoft.com/office/powerpoint/2010/main" val="3412633313"/>
                  </p:ext>
                </p:extLst>
              </p:nvPr>
            </p:nvGraphicFramePr>
            <p:xfrm>
              <a:off x="718046" y="932538"/>
              <a:ext cx="7499198" cy="489868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400" b="1" dirty="0"/>
                            <a:t>提案手法 </a:t>
                          </a:r>
                          <a:r>
                            <a:rPr kumimoji="1" lang="en-US" altLang="ja-JP" sz="2400" b="1" dirty="0"/>
                            <a:t>1</a:t>
                          </a:r>
                          <a:endParaRPr kumimoji="1" lang="ja-JP" altLang="en-US" sz="2400" b="1" dirty="0"/>
                        </a:p>
                      </a:txBody>
                      <a:tcPr marL="68580" marR="68580" marT="34290" marB="34290" anchor="ctr"/>
                    </a:tc>
                    <a:tc>
                      <a:txBody>
                        <a:bodyPr/>
                        <a:lstStyle/>
                        <a:p>
                          <a:pPr algn="ctr"/>
                          <a:r>
                            <a:rPr kumimoji="1" lang="en-US" altLang="ja-JP" sz="2800" b="1" u="none" dirty="0">
                              <a:solidFill>
                                <a:srgbClr val="F4B54B"/>
                              </a:solidFill>
                            </a:rPr>
                            <a:t>0.9655</a:t>
                          </a:r>
                        </a:p>
                        <a:p>
                          <a:pPr algn="ctr"/>
                          <a:r>
                            <a:rPr kumimoji="1" lang="en-US" altLang="ja-JP" sz="2800" b="1" u="none" dirty="0">
                              <a:solidFill>
                                <a:schemeClr val="tx1"/>
                              </a:solidFill>
                            </a:rPr>
                            <a:t>(0.0017)</a:t>
                          </a:r>
                          <a:endParaRPr kumimoji="1" lang="ja-JP" altLang="en-US" sz="2800" b="1" u="none" dirty="0">
                            <a:solidFill>
                              <a:schemeClr val="tx1"/>
                            </a:solidFill>
                          </a:endParaRPr>
                        </a:p>
                      </a:txBody>
                      <a:tcPr marL="68580" marR="68580" marT="34290" marB="34290" anchor="ctr"/>
                    </a:tc>
                    <a:tc>
                      <a:txBody>
                        <a:bodyPr/>
                        <a:lstStyle/>
                        <a:p>
                          <a:pPr algn="ctr"/>
                          <a:r>
                            <a:rPr kumimoji="1" lang="en-US" altLang="ja-JP" sz="2800" b="1" u="none" dirty="0">
                              <a:solidFill>
                                <a:srgbClr val="F4B54B"/>
                              </a:solidFill>
                            </a:rPr>
                            <a:t>0.9652</a:t>
                          </a:r>
                        </a:p>
                        <a:p>
                          <a:pPr algn="ctr"/>
                          <a:r>
                            <a:rPr kumimoji="1" lang="en-US" altLang="ja-JP" sz="2800" b="1" u="none" dirty="0">
                              <a:solidFill>
                                <a:schemeClr val="tx1"/>
                              </a:solidFill>
                            </a:rPr>
                            <a:t>(0.0017)</a:t>
                          </a:r>
                          <a:endParaRPr kumimoji="1" lang="ja-JP" altLang="en-US" sz="28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693152">
                    <a:tc>
                      <a:txBody>
                        <a:bodyPr/>
                        <a:lstStyle/>
                        <a:p>
                          <a:pPr algn="l"/>
                          <a:r>
                            <a:rPr kumimoji="1" lang="ja-JP" altLang="en-US" sz="2400" b="1" dirty="0"/>
                            <a:t>提案手法 </a:t>
                          </a:r>
                          <a:r>
                            <a:rPr kumimoji="1" lang="en-US" altLang="ja-JP" sz="2400" b="1" dirty="0"/>
                            <a:t>2 (</a:t>
                          </a:r>
                          <a14:m>
                            <m:oMath xmlns:m="http://schemas.openxmlformats.org/officeDocument/2006/math">
                              <m:r>
                                <a:rPr kumimoji="1" lang="ja-JP" altLang="en-US" sz="2400" b="1" i="1" smtClean="0">
                                  <a:latin typeface="Cambria Math" panose="02040503050406030204" pitchFamily="18" charset="0"/>
                                </a:rPr>
                                <m:t>𝜶</m:t>
                              </m:r>
                              <m:r>
                                <a:rPr kumimoji="1" lang="en-US" altLang="ja-JP" sz="2400" b="1" i="1" smtClean="0">
                                  <a:latin typeface="Cambria Math" panose="02040503050406030204" pitchFamily="18" charset="0"/>
                                </a:rPr>
                                <m:t>=</m:t>
                              </m:r>
                              <m:r>
                                <a:rPr kumimoji="1" lang="en-US" altLang="ja-JP" sz="2400" b="1" i="1" smtClean="0">
                                  <a:latin typeface="Cambria Math" panose="02040503050406030204" pitchFamily="18" charset="0"/>
                                </a:rPr>
                                <m:t>𝟏</m:t>
                              </m:r>
                            </m:oMath>
                          </a14:m>
                          <a:r>
                            <a:rPr kumimoji="1" lang="en-US" altLang="ja-JP" sz="2400" b="1" dirty="0"/>
                            <a:t>)</a:t>
                          </a:r>
                          <a:endParaRPr kumimoji="1" lang="ja-JP" altLang="en-US" sz="2400" b="1" dirty="0"/>
                        </a:p>
                      </a:txBody>
                      <a:tcPr marL="68580" marR="68580" marT="34290" marB="34290" anchor="ctr"/>
                    </a:tc>
                    <a:tc>
                      <a:txBody>
                        <a:bodyPr/>
                        <a:lstStyle/>
                        <a:p>
                          <a:pPr algn="ctr"/>
                          <a:r>
                            <a:rPr kumimoji="1" lang="en-US" altLang="ja-JP" sz="2800" b="1" dirty="0">
                              <a:solidFill>
                                <a:schemeClr val="tx1"/>
                              </a:solidFill>
                            </a:rPr>
                            <a:t>0.9587</a:t>
                          </a:r>
                        </a:p>
                        <a:p>
                          <a:pPr algn="ctr"/>
                          <a:r>
                            <a:rPr kumimoji="1" lang="en-US" altLang="ja-JP" sz="2800" b="1" dirty="0">
                              <a:solidFill>
                                <a:schemeClr val="tx1"/>
                              </a:solidFill>
                            </a:rPr>
                            <a:t>(0.0061)</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0.9584</a:t>
                          </a:r>
                        </a:p>
                        <a:p>
                          <a:pPr algn="ctr"/>
                          <a:r>
                            <a:rPr kumimoji="1" lang="en-US" altLang="ja-JP" sz="2800" b="1" dirty="0">
                              <a:solidFill>
                                <a:schemeClr val="tx1"/>
                              </a:solidFill>
                            </a:rPr>
                            <a:t>(0.0062)</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1998187058"/>
                      </a:ext>
                    </a:extLst>
                  </a:tr>
                  <a:tr h="69315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400" b="1" dirty="0"/>
                            <a:t>提案手法 </a:t>
                          </a:r>
                          <a:r>
                            <a:rPr kumimoji="1" lang="en-US" altLang="ja-JP" sz="2400" b="1" dirty="0"/>
                            <a:t>2 (</a:t>
                          </a:r>
                          <a14:m>
                            <m:oMath xmlns:m="http://schemas.openxmlformats.org/officeDocument/2006/math">
                              <m:r>
                                <a:rPr kumimoji="1" lang="ja-JP" altLang="en-US" sz="2400" b="1" i="1" smtClean="0">
                                  <a:latin typeface="Cambria Math" panose="02040503050406030204" pitchFamily="18" charset="0"/>
                                </a:rPr>
                                <m:t>𝜶</m:t>
                              </m:r>
                              <m:r>
                                <a:rPr kumimoji="1" lang="en-US" altLang="ja-JP" sz="2400" b="1" i="1" smtClean="0">
                                  <a:latin typeface="Cambria Math" panose="02040503050406030204" pitchFamily="18" charset="0"/>
                                </a:rPr>
                                <m:t>=</m:t>
                              </m:r>
                              <m:r>
                                <a:rPr kumimoji="1" lang="en-US" altLang="ja-JP" sz="2400" b="1" i="1" smtClean="0">
                                  <a:latin typeface="Cambria Math" panose="02040503050406030204" pitchFamily="18" charset="0"/>
                                </a:rPr>
                                <m:t>𝟓</m:t>
                              </m:r>
                            </m:oMath>
                          </a14:m>
                          <a:r>
                            <a:rPr kumimoji="1" lang="en-US" altLang="ja-JP" sz="2400" b="1" dirty="0"/>
                            <a:t>)</a:t>
                          </a:r>
                          <a:endParaRPr kumimoji="1" lang="ja-JP" altLang="en-US" sz="2400" b="1" dirty="0"/>
                        </a:p>
                      </a:txBody>
                      <a:tcPr marL="68580" marR="68580" marT="34290" marB="34290" anchor="ctr"/>
                    </a:tc>
                    <a:tc>
                      <a:txBody>
                        <a:bodyPr/>
                        <a:lstStyle/>
                        <a:p>
                          <a:pPr algn="ctr"/>
                          <a:r>
                            <a:rPr kumimoji="1" lang="en-US" altLang="ja-JP" sz="2800" b="1" dirty="0">
                              <a:solidFill>
                                <a:schemeClr val="tx1"/>
                              </a:solidFill>
                            </a:rPr>
                            <a:t>0.9633</a:t>
                          </a:r>
                        </a:p>
                        <a:p>
                          <a:pPr algn="ctr"/>
                          <a:r>
                            <a:rPr kumimoji="1" lang="en-US" altLang="ja-JP" sz="2800" b="1" dirty="0">
                              <a:solidFill>
                                <a:schemeClr val="tx1"/>
                              </a:solidFill>
                            </a:rPr>
                            <a:t>(0.0019)</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0.9630</a:t>
                          </a:r>
                        </a:p>
                        <a:p>
                          <a:pPr algn="ctr"/>
                          <a:r>
                            <a:rPr kumimoji="1" lang="en-US" altLang="ja-JP" sz="2800" b="1" dirty="0">
                              <a:solidFill>
                                <a:schemeClr val="tx1"/>
                              </a:solidFill>
                            </a:rPr>
                            <a:t>(0.0021)</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3635947429"/>
                      </a:ext>
                    </a:extLst>
                  </a:tr>
                  <a:tr h="797198">
                    <a:tc>
                      <a:txBody>
                        <a:bodyPr/>
                        <a:lstStyle/>
                        <a:p>
                          <a:pPr algn="l"/>
                          <a:r>
                            <a:rPr kumimoji="1" lang="ja-JP" altLang="en-US" sz="2400" b="1" dirty="0"/>
                            <a:t>従来手法 </a:t>
                          </a:r>
                          <a:r>
                            <a:rPr kumimoji="1" lang="en-US" altLang="ja-JP" sz="2400" b="1" dirty="0"/>
                            <a:t>(CAP)</a:t>
                          </a:r>
                          <a:endParaRPr kumimoji="1" lang="ja-JP" altLang="en-US" sz="2400" b="1" dirty="0"/>
                        </a:p>
                      </a:txBody>
                      <a:tcPr marL="68580" marR="68580" marT="34290" marB="34290" anchor="ctr"/>
                    </a:tc>
                    <a:tc>
                      <a:txBody>
                        <a:bodyPr/>
                        <a:lstStyle/>
                        <a:p>
                          <a:pPr algn="ctr"/>
                          <a:r>
                            <a:rPr kumimoji="1" lang="en-US" altLang="ja-JP" sz="2800" dirty="0">
                              <a:solidFill>
                                <a:srgbClr val="B7E7D6"/>
                              </a:solidFill>
                            </a:rPr>
                            <a:t>0.9583</a:t>
                          </a:r>
                        </a:p>
                        <a:p>
                          <a:pPr algn="ctr"/>
                          <a:r>
                            <a:rPr kumimoji="1" lang="en-US" altLang="ja-JP" sz="2800" dirty="0"/>
                            <a:t>(0.0026)</a:t>
                          </a:r>
                          <a:endParaRPr kumimoji="1" lang="ja-JP" altLang="en-US" sz="2800" dirty="0"/>
                        </a:p>
                      </a:txBody>
                      <a:tcPr marL="68580" marR="68580" marT="34290" marB="34290" anchor="ctr"/>
                    </a:tc>
                    <a:tc>
                      <a:txBody>
                        <a:bodyPr/>
                        <a:lstStyle/>
                        <a:p>
                          <a:pPr algn="ctr"/>
                          <a:r>
                            <a:rPr kumimoji="1" lang="en-US" altLang="ja-JP" sz="2800" dirty="0">
                              <a:solidFill>
                                <a:srgbClr val="B7E7D6"/>
                              </a:solidFill>
                            </a:rPr>
                            <a:t>0.9580</a:t>
                          </a:r>
                        </a:p>
                        <a:p>
                          <a:pPr algn="ctr"/>
                          <a:r>
                            <a:rPr kumimoji="1" lang="en-US" altLang="ja-JP" sz="2800" dirty="0"/>
                            <a:t>(0.0026)</a:t>
                          </a:r>
                          <a:endParaRPr kumimoji="1" lang="ja-JP" altLang="en-US" sz="2800" dirty="0"/>
                        </a:p>
                      </a:txBody>
                      <a:tcPr marL="68580" marR="68580" marT="34290" marB="34290" anchor="ctr"/>
                    </a:tc>
                    <a:extLst>
                      <a:ext uri="{0D108BD9-81ED-4DB2-BD59-A6C34878D82A}">
                        <a16:rowId xmlns:a16="http://schemas.microsoft.com/office/drawing/2014/main" val="2521943963"/>
                      </a:ext>
                    </a:extLst>
                  </a:tr>
                </a:tbl>
              </a:graphicData>
            </a:graphic>
          </p:graphicFrame>
        </mc:Choice>
        <mc:Fallback xmlns="">
          <p:graphicFrame>
            <p:nvGraphicFramePr>
              <p:cNvPr id="3" name="表 2">
                <a:extLst>
                  <a:ext uri="{FF2B5EF4-FFF2-40B4-BE49-F238E27FC236}">
                    <a16:creationId xmlns:a16="http://schemas.microsoft.com/office/drawing/2014/main" id="{2416B181-E4BE-6B05-1924-31296E23E631}"/>
                  </a:ext>
                </a:extLst>
              </p:cNvPr>
              <p:cNvGraphicFramePr>
                <a:graphicFrameLocks noGrp="1"/>
              </p:cNvGraphicFramePr>
              <p:nvPr>
                <p:extLst>
                  <p:ext uri="{D42A27DB-BD31-4B8C-83A1-F6EECF244321}">
                    <p14:modId xmlns:p14="http://schemas.microsoft.com/office/powerpoint/2010/main" val="3412633313"/>
                  </p:ext>
                </p:extLst>
              </p:nvPr>
            </p:nvGraphicFramePr>
            <p:xfrm>
              <a:off x="718046" y="932538"/>
              <a:ext cx="7499198" cy="489868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922020">
                    <a:tc>
                      <a:txBody>
                        <a:bodyPr/>
                        <a:lstStyle/>
                        <a:p>
                          <a:pPr algn="l"/>
                          <a:r>
                            <a:rPr kumimoji="1" lang="ja-JP" altLang="en-US" sz="2400" b="1" dirty="0"/>
                            <a:t>提案手法 </a:t>
                          </a:r>
                          <a:r>
                            <a:rPr kumimoji="1" lang="en-US" altLang="ja-JP" sz="2400" b="1" dirty="0"/>
                            <a:t>1</a:t>
                          </a:r>
                          <a:endParaRPr kumimoji="1" lang="ja-JP" altLang="en-US" sz="2400" b="1" dirty="0"/>
                        </a:p>
                      </a:txBody>
                      <a:tcPr marL="68580" marR="68580" marT="34290" marB="34290" anchor="ctr"/>
                    </a:tc>
                    <a:tc>
                      <a:txBody>
                        <a:bodyPr/>
                        <a:lstStyle/>
                        <a:p>
                          <a:pPr algn="ctr"/>
                          <a:r>
                            <a:rPr kumimoji="1" lang="en-US" altLang="ja-JP" sz="2800" b="1" u="none" dirty="0">
                              <a:solidFill>
                                <a:srgbClr val="F4B54B"/>
                              </a:solidFill>
                            </a:rPr>
                            <a:t>0.9655</a:t>
                          </a:r>
                        </a:p>
                        <a:p>
                          <a:pPr algn="ctr"/>
                          <a:r>
                            <a:rPr kumimoji="1" lang="en-US" altLang="ja-JP" sz="2800" b="1" u="none" dirty="0">
                              <a:solidFill>
                                <a:schemeClr val="tx1"/>
                              </a:solidFill>
                            </a:rPr>
                            <a:t>(0.0017)</a:t>
                          </a:r>
                          <a:endParaRPr kumimoji="1" lang="ja-JP" altLang="en-US" sz="2800" b="1" u="none" dirty="0">
                            <a:solidFill>
                              <a:schemeClr val="tx1"/>
                            </a:solidFill>
                          </a:endParaRPr>
                        </a:p>
                      </a:txBody>
                      <a:tcPr marL="68580" marR="68580" marT="34290" marB="34290" anchor="ctr"/>
                    </a:tc>
                    <a:tc>
                      <a:txBody>
                        <a:bodyPr/>
                        <a:lstStyle/>
                        <a:p>
                          <a:pPr algn="ctr"/>
                          <a:r>
                            <a:rPr kumimoji="1" lang="en-US" altLang="ja-JP" sz="2800" b="1" u="none" dirty="0">
                              <a:solidFill>
                                <a:srgbClr val="F4B54B"/>
                              </a:solidFill>
                            </a:rPr>
                            <a:t>0.9652</a:t>
                          </a:r>
                        </a:p>
                        <a:p>
                          <a:pPr algn="ctr"/>
                          <a:r>
                            <a:rPr kumimoji="1" lang="en-US" altLang="ja-JP" sz="2800" b="1" u="none" dirty="0">
                              <a:solidFill>
                                <a:schemeClr val="tx1"/>
                              </a:solidFill>
                            </a:rPr>
                            <a:t>(0.0017)</a:t>
                          </a:r>
                          <a:endParaRPr kumimoji="1" lang="ja-JP" altLang="en-US" sz="28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922020">
                    <a:tc>
                      <a:txBody>
                        <a:bodyPr/>
                        <a:lstStyle/>
                        <a:p>
                          <a:endParaRPr lang="ja-JP"/>
                        </a:p>
                      </a:txBody>
                      <a:tcPr marL="68580" marR="68580" marT="34290" marB="34290" anchor="ctr">
                        <a:blipFill>
                          <a:blip r:embed="rId3"/>
                          <a:stretch>
                            <a:fillRect l="-178" t="-233553" r="-120107" b="-218421"/>
                          </a:stretch>
                        </a:blipFill>
                      </a:tcPr>
                    </a:tc>
                    <a:tc>
                      <a:txBody>
                        <a:bodyPr/>
                        <a:lstStyle/>
                        <a:p>
                          <a:pPr algn="ctr"/>
                          <a:r>
                            <a:rPr kumimoji="1" lang="en-US" altLang="ja-JP" sz="2800" b="1" dirty="0">
                              <a:solidFill>
                                <a:schemeClr val="tx1"/>
                              </a:solidFill>
                            </a:rPr>
                            <a:t>0.9587</a:t>
                          </a:r>
                        </a:p>
                        <a:p>
                          <a:pPr algn="ctr"/>
                          <a:r>
                            <a:rPr kumimoji="1" lang="en-US" altLang="ja-JP" sz="2800" b="1" dirty="0">
                              <a:solidFill>
                                <a:schemeClr val="tx1"/>
                              </a:solidFill>
                            </a:rPr>
                            <a:t>(0.0061)</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0.9584</a:t>
                          </a:r>
                        </a:p>
                        <a:p>
                          <a:pPr algn="ctr"/>
                          <a:r>
                            <a:rPr kumimoji="1" lang="en-US" altLang="ja-JP" sz="2800" b="1" dirty="0">
                              <a:solidFill>
                                <a:schemeClr val="tx1"/>
                              </a:solidFill>
                            </a:rPr>
                            <a:t>(0.0062)</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1998187058"/>
                      </a:ext>
                    </a:extLst>
                  </a:tr>
                  <a:tr h="922020">
                    <a:tc>
                      <a:txBody>
                        <a:bodyPr/>
                        <a:lstStyle/>
                        <a:p>
                          <a:endParaRPr lang="ja-JP"/>
                        </a:p>
                      </a:txBody>
                      <a:tcPr marL="68580" marR="68580" marT="34290" marB="34290" anchor="ctr">
                        <a:blipFill>
                          <a:blip r:embed="rId3"/>
                          <a:stretch>
                            <a:fillRect l="-178" t="-335762" r="-120107" b="-119868"/>
                          </a:stretch>
                        </a:blipFill>
                      </a:tcPr>
                    </a:tc>
                    <a:tc>
                      <a:txBody>
                        <a:bodyPr/>
                        <a:lstStyle/>
                        <a:p>
                          <a:pPr algn="ctr"/>
                          <a:r>
                            <a:rPr kumimoji="1" lang="en-US" altLang="ja-JP" sz="2800" b="1" dirty="0">
                              <a:solidFill>
                                <a:schemeClr val="tx1"/>
                              </a:solidFill>
                            </a:rPr>
                            <a:t>0.9633</a:t>
                          </a:r>
                        </a:p>
                        <a:p>
                          <a:pPr algn="ctr"/>
                          <a:r>
                            <a:rPr kumimoji="1" lang="en-US" altLang="ja-JP" sz="2800" b="1" dirty="0">
                              <a:solidFill>
                                <a:schemeClr val="tx1"/>
                              </a:solidFill>
                            </a:rPr>
                            <a:t>(0.0019)</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0.9630</a:t>
                          </a:r>
                        </a:p>
                        <a:p>
                          <a:pPr algn="ctr"/>
                          <a:r>
                            <a:rPr kumimoji="1" lang="en-US" altLang="ja-JP" sz="2800" b="1" dirty="0">
                              <a:solidFill>
                                <a:schemeClr val="tx1"/>
                              </a:solidFill>
                            </a:rPr>
                            <a:t>(0.0021)</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3635947429"/>
                      </a:ext>
                    </a:extLst>
                  </a:tr>
                  <a:tr h="922020">
                    <a:tc>
                      <a:txBody>
                        <a:bodyPr/>
                        <a:lstStyle/>
                        <a:p>
                          <a:pPr algn="l"/>
                          <a:r>
                            <a:rPr kumimoji="1" lang="ja-JP" altLang="en-US" sz="2400" b="1" dirty="0"/>
                            <a:t>従来手法 </a:t>
                          </a:r>
                          <a:r>
                            <a:rPr kumimoji="1" lang="en-US" altLang="ja-JP" sz="2400" b="1" dirty="0"/>
                            <a:t>(CAP)</a:t>
                          </a:r>
                          <a:endParaRPr kumimoji="1" lang="ja-JP" altLang="en-US" sz="2400" b="1" dirty="0"/>
                        </a:p>
                      </a:txBody>
                      <a:tcPr marL="68580" marR="68580" marT="34290" marB="34290" anchor="ctr"/>
                    </a:tc>
                    <a:tc>
                      <a:txBody>
                        <a:bodyPr/>
                        <a:lstStyle/>
                        <a:p>
                          <a:pPr algn="ctr"/>
                          <a:r>
                            <a:rPr kumimoji="1" lang="en-US" altLang="ja-JP" sz="2800" dirty="0">
                              <a:solidFill>
                                <a:srgbClr val="B7E7D6"/>
                              </a:solidFill>
                            </a:rPr>
                            <a:t>0.9583</a:t>
                          </a:r>
                        </a:p>
                        <a:p>
                          <a:pPr algn="ctr"/>
                          <a:r>
                            <a:rPr kumimoji="1" lang="en-US" altLang="ja-JP" sz="2800" dirty="0"/>
                            <a:t>(0.0026)</a:t>
                          </a:r>
                          <a:endParaRPr kumimoji="1" lang="ja-JP" altLang="en-US" sz="2800" dirty="0"/>
                        </a:p>
                      </a:txBody>
                      <a:tcPr marL="68580" marR="68580" marT="34290" marB="34290" anchor="ctr"/>
                    </a:tc>
                    <a:tc>
                      <a:txBody>
                        <a:bodyPr/>
                        <a:lstStyle/>
                        <a:p>
                          <a:pPr algn="ctr"/>
                          <a:r>
                            <a:rPr kumimoji="1" lang="en-US" altLang="ja-JP" sz="2800" dirty="0">
                              <a:solidFill>
                                <a:srgbClr val="B7E7D6"/>
                              </a:solidFill>
                            </a:rPr>
                            <a:t>0.9580</a:t>
                          </a:r>
                        </a:p>
                        <a:p>
                          <a:pPr algn="ctr"/>
                          <a:r>
                            <a:rPr kumimoji="1" lang="en-US" altLang="ja-JP" sz="2800" dirty="0"/>
                            <a:t>(0.0026)</a:t>
                          </a:r>
                          <a:endParaRPr kumimoji="1" lang="ja-JP" altLang="en-US" sz="2800" dirty="0"/>
                        </a:p>
                      </a:txBody>
                      <a:tcPr marL="68580" marR="68580" marT="34290" marB="34290" anchor="ctr"/>
                    </a:tc>
                    <a:extLst>
                      <a:ext uri="{0D108BD9-81ED-4DB2-BD59-A6C34878D82A}">
                        <a16:rowId xmlns:a16="http://schemas.microsoft.com/office/drawing/2014/main" val="2521943963"/>
                      </a:ext>
                    </a:extLst>
                  </a:tr>
                </a:tbl>
              </a:graphicData>
            </a:graphic>
          </p:graphicFrame>
        </mc:Fallback>
      </mc:AlternateContent>
    </p:spTree>
    <p:extLst>
      <p:ext uri="{BB962C8B-B14F-4D97-AF65-F5344CB8AC3E}">
        <p14:creationId xmlns:p14="http://schemas.microsoft.com/office/powerpoint/2010/main" val="2508111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12CF9-BFDF-9F49-D275-0135583D77A4}"/>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CEDFB34F-C56F-FA45-C065-131BFF0B5E13}"/>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1</a:t>
            </a:r>
            <a:r>
              <a:rPr lang="ja-JP" altLang="en-US" sz="3200" b="1" dirty="0">
                <a:latin typeface="+mn-ea"/>
              </a:rPr>
              <a:t>  </a:t>
            </a:r>
            <a:r>
              <a:rPr lang="en-US" altLang="ja-JP" sz="3200" b="1" dirty="0">
                <a:latin typeface="+mn-ea"/>
              </a:rPr>
              <a:t>: </a:t>
            </a:r>
            <a:r>
              <a:rPr lang="ja-JP" altLang="en-US" sz="3200" b="1" dirty="0">
                <a:latin typeface="+mn-ea"/>
              </a:rPr>
              <a:t>学習曲線 </a:t>
            </a:r>
            <a:r>
              <a:rPr lang="en-US" altLang="ja-JP" sz="3200" b="1" dirty="0">
                <a:latin typeface="+mn-ea"/>
              </a:rPr>
              <a:t>(</a:t>
            </a:r>
            <a:r>
              <a:rPr lang="ja-JP" altLang="en-US" sz="3200" b="1" dirty="0">
                <a:latin typeface="+mn-ea"/>
              </a:rPr>
              <a:t>重みパラメータ</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3DE41CF5-7C37-10BC-0065-CF2C4B418828}"/>
              </a:ext>
            </a:extLst>
          </p:cNvPr>
          <p:cNvSpPr>
            <a:spLocks noGrp="1"/>
          </p:cNvSpPr>
          <p:nvPr>
            <p:ph type="sldNum" sz="quarter" idx="12"/>
          </p:nvPr>
        </p:nvSpPr>
        <p:spPr/>
        <p:txBody>
          <a:bodyPr/>
          <a:lstStyle/>
          <a:p>
            <a:fld id="{84E5AB44-6C43-4864-84E5-D75B94A07FCF}" type="slidenum">
              <a:rPr kumimoji="1" lang="ja-JP" altLang="en-US" smtClean="0"/>
              <a:t>24</a:t>
            </a:fld>
            <a:endParaRPr kumimoji="1" lang="ja-JP" altLang="en-US"/>
          </a:p>
        </p:txBody>
      </p:sp>
      <p:grpSp>
        <p:nvGrpSpPr>
          <p:cNvPr id="17" name="グループ化 16">
            <a:extLst>
              <a:ext uri="{FF2B5EF4-FFF2-40B4-BE49-F238E27FC236}">
                <a16:creationId xmlns:a16="http://schemas.microsoft.com/office/drawing/2014/main" id="{AE6AC358-A9EA-109D-90C6-188FED0F3CDC}"/>
              </a:ext>
            </a:extLst>
          </p:cNvPr>
          <p:cNvGrpSpPr/>
          <p:nvPr/>
        </p:nvGrpSpPr>
        <p:grpSpPr>
          <a:xfrm>
            <a:off x="290261" y="2334499"/>
            <a:ext cx="8646715" cy="2447051"/>
            <a:chOff x="-289416" y="2691851"/>
            <a:chExt cx="8646715" cy="2447051"/>
          </a:xfrm>
        </p:grpSpPr>
        <p:pic>
          <p:nvPicPr>
            <p:cNvPr id="11" name="図 10">
              <a:extLst>
                <a:ext uri="{FF2B5EF4-FFF2-40B4-BE49-F238E27FC236}">
                  <a16:creationId xmlns:a16="http://schemas.microsoft.com/office/drawing/2014/main" id="{C3F75248-ED24-7CEA-46BB-3AA30CF144BE}"/>
                </a:ext>
              </a:extLst>
            </p:cNvPr>
            <p:cNvPicPr>
              <a:picLocks noChangeAspect="1"/>
            </p:cNvPicPr>
            <p:nvPr/>
          </p:nvPicPr>
          <p:blipFill>
            <a:blip r:embed="rId3">
              <a:extLst>
                <a:ext uri="{28A0092B-C50C-407E-A947-70E740481C1C}">
                  <a14:useLocalDpi xmlns:a14="http://schemas.microsoft.com/office/drawing/2010/main" val="0"/>
                </a:ext>
              </a:extLst>
            </a:blip>
            <a:srcRect l="5377" t="11485" r="8826" b="6666"/>
            <a:stretch/>
          </p:blipFill>
          <p:spPr>
            <a:xfrm>
              <a:off x="4100811" y="2693000"/>
              <a:ext cx="4256488" cy="2436377"/>
            </a:xfrm>
            <a:prstGeom prst="rect">
              <a:avLst/>
            </a:prstGeom>
          </p:spPr>
        </p:pic>
        <p:pic>
          <p:nvPicPr>
            <p:cNvPr id="12" name="図 11">
              <a:extLst>
                <a:ext uri="{FF2B5EF4-FFF2-40B4-BE49-F238E27FC236}">
                  <a16:creationId xmlns:a16="http://schemas.microsoft.com/office/drawing/2014/main" id="{666A214F-EE97-3E20-453C-1114D5345A97}"/>
                </a:ext>
              </a:extLst>
            </p:cNvPr>
            <p:cNvPicPr>
              <a:picLocks noChangeAspect="1"/>
            </p:cNvPicPr>
            <p:nvPr/>
          </p:nvPicPr>
          <p:blipFill>
            <a:blip r:embed="rId4">
              <a:extLst>
                <a:ext uri="{28A0092B-C50C-407E-A947-70E740481C1C}">
                  <a14:useLocalDpi xmlns:a14="http://schemas.microsoft.com/office/drawing/2010/main" val="0"/>
                </a:ext>
              </a:extLst>
            </a:blip>
            <a:srcRect l="5596" t="11199" r="8687" b="6840"/>
            <a:stretch/>
          </p:blipFill>
          <p:spPr>
            <a:xfrm>
              <a:off x="-289416" y="2691851"/>
              <a:ext cx="4265370" cy="2447051"/>
            </a:xfrm>
            <a:prstGeom prst="rect">
              <a:avLst/>
            </a:prstGeom>
          </p:spPr>
        </p:pic>
      </p:gr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7A14C5B5-4448-06FB-7F62-984E3C86F161}"/>
                  </a:ext>
                </a:extLst>
              </p:cNvPr>
              <p:cNvSpPr txBox="1"/>
              <p:nvPr/>
            </p:nvSpPr>
            <p:spPr>
              <a:xfrm>
                <a:off x="-15764" y="1870105"/>
                <a:ext cx="4587764" cy="369332"/>
              </a:xfrm>
              <a:prstGeom prst="rect">
                <a:avLst/>
              </a:prstGeom>
              <a:noFill/>
            </p:spPr>
            <p:txBody>
              <a:bodyPr wrap="square">
                <a:spAutoFit/>
              </a:bodyPr>
              <a:lstStyle/>
              <a:p>
                <a:pPr algn="l"/>
                <a:r>
                  <a:rPr kumimoji="1" lang="ja-JP" altLang="en-US" sz="1800" b="1" dirty="0"/>
                  <a:t>① 提案手法 </a:t>
                </a:r>
                <a:r>
                  <a:rPr kumimoji="1" lang="en-US" altLang="ja-JP" sz="1800" b="1" dirty="0"/>
                  <a:t>1(</a:t>
                </a:r>
                <a:r>
                  <a:rPr kumimoji="1" lang="ja-JP" altLang="en-US" sz="1800" b="1" dirty="0"/>
                  <a:t>パラメータ</a:t>
                </a:r>
                <a14:m>
                  <m:oMath xmlns:m="http://schemas.openxmlformats.org/officeDocument/2006/math">
                    <m:r>
                      <a:rPr lang="en-US" altLang="ja-JP" sz="1800" b="1" i="0" smtClean="0">
                        <a:latin typeface="Cambria Math" panose="02040503050406030204" pitchFamily="18" charset="0"/>
                        <a:ea typeface="+mn-ea"/>
                      </a:rPr>
                      <m:t> </m:t>
                    </m:r>
                    <m:r>
                      <a:rPr lang="en-US" altLang="ja-JP" sz="1800" b="0" i="1" smtClean="0">
                        <a:latin typeface="Cambria Math" panose="02040503050406030204" pitchFamily="18" charset="0"/>
                        <a:ea typeface="+mn-ea"/>
                      </a:rPr>
                      <m:t>𝑝</m:t>
                    </m:r>
                    <m:r>
                      <a:rPr lang="en-US" altLang="ja-JP" sz="1800" b="0" i="1" smtClean="0">
                        <a:latin typeface="Cambria Math" panose="02040503050406030204" pitchFamily="18" charset="0"/>
                        <a:ea typeface="+mn-ea"/>
                      </a:rPr>
                      <m:t>,  </m:t>
                    </m:r>
                    <m:r>
                      <a:rPr lang="en-US" altLang="ja-JP" sz="1800" b="0" i="1" smtClean="0">
                        <a:latin typeface="Cambria Math" panose="02040503050406030204" pitchFamily="18" charset="0"/>
                        <a:ea typeface="+mn-ea"/>
                      </a:rPr>
                      <m:t>𝑞</m:t>
                    </m:r>
                    <m:r>
                      <a:rPr lang="en-US" altLang="ja-JP" sz="1800" b="0" i="1" smtClean="0">
                        <a:latin typeface="Cambria Math" panose="02040503050406030204" pitchFamily="18" charset="0"/>
                        <a:ea typeface="+mn-ea"/>
                      </a:rPr>
                      <m:t>,  </m:t>
                    </m:r>
                    <m:r>
                      <a:rPr lang="en-US" altLang="ja-JP" sz="1800" b="0" i="1" smtClean="0">
                        <a:latin typeface="Cambria Math" panose="02040503050406030204" pitchFamily="18" charset="0"/>
                        <a:ea typeface="+mn-ea"/>
                      </a:rPr>
                      <m:t>𝑟</m:t>
                    </m:r>
                  </m:oMath>
                </a14:m>
                <a:r>
                  <a:rPr kumimoji="1" lang="en-US" altLang="ja-JP" sz="1800" b="1" dirty="0"/>
                  <a:t>,</a:t>
                </a:r>
                <a:r>
                  <a:rPr kumimoji="1" lang="ja-JP" altLang="en-US" sz="1800" b="1" dirty="0"/>
                  <a:t> </a:t>
                </a:r>
                <a:r>
                  <a:rPr kumimoji="1" lang="en-US" altLang="ja-JP" sz="1800" i="1" dirty="0"/>
                  <a:t>s</a:t>
                </a:r>
                <a:r>
                  <a:rPr kumimoji="1" lang="ja-JP" altLang="en-US" sz="1800" b="1" dirty="0"/>
                  <a:t>の推移</a:t>
                </a:r>
                <a:r>
                  <a:rPr kumimoji="1" lang="en-US" altLang="ja-JP" sz="1800" b="1" dirty="0"/>
                  <a:t>)</a:t>
                </a:r>
                <a:endParaRPr kumimoji="1" lang="ja-JP" altLang="en-US" sz="1800" b="1" dirty="0"/>
              </a:p>
            </p:txBody>
          </p:sp>
        </mc:Choice>
        <mc:Fallback xmlns="">
          <p:sp>
            <p:nvSpPr>
              <p:cNvPr id="19" name="テキスト ボックス 18">
                <a:extLst>
                  <a:ext uri="{FF2B5EF4-FFF2-40B4-BE49-F238E27FC236}">
                    <a16:creationId xmlns:a16="http://schemas.microsoft.com/office/drawing/2014/main" id="{7A14C5B5-4448-06FB-7F62-984E3C86F161}"/>
                  </a:ext>
                </a:extLst>
              </p:cNvPr>
              <p:cNvSpPr txBox="1">
                <a:spLocks noRot="1" noChangeAspect="1" noMove="1" noResize="1" noEditPoints="1" noAdjustHandles="1" noChangeArrowheads="1" noChangeShapeType="1" noTextEdit="1"/>
              </p:cNvSpPr>
              <p:nvPr/>
            </p:nvSpPr>
            <p:spPr>
              <a:xfrm>
                <a:off x="-15764" y="1870105"/>
                <a:ext cx="4587764" cy="369332"/>
              </a:xfrm>
              <a:prstGeom prst="rect">
                <a:avLst/>
              </a:prstGeom>
              <a:blipFill>
                <a:blip r:embed="rId5"/>
                <a:stretch>
                  <a:fillRect l="-1062" t="-13333" r="-1062"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09EDF9ED-EDEB-3D77-7231-CEDEA3FEDBF8}"/>
                  </a:ext>
                </a:extLst>
              </p:cNvPr>
              <p:cNvSpPr txBox="1"/>
              <p:nvPr/>
            </p:nvSpPr>
            <p:spPr>
              <a:xfrm>
                <a:off x="4540470" y="1916508"/>
                <a:ext cx="4603530" cy="369332"/>
              </a:xfrm>
              <a:prstGeom prst="rect">
                <a:avLst/>
              </a:prstGeom>
              <a:noFill/>
            </p:spPr>
            <p:txBody>
              <a:bodyPr wrap="square">
                <a:spAutoFit/>
              </a:bodyPr>
              <a:lstStyle/>
              <a:p>
                <a:pPr algn="l"/>
                <a:r>
                  <a:rPr kumimoji="1" lang="ja-JP" altLang="en-US" sz="1800" b="1" dirty="0"/>
                  <a:t>② 従来手法 </a:t>
                </a:r>
                <a:r>
                  <a:rPr kumimoji="1" lang="en-US" altLang="ja-JP" sz="1800" b="1" dirty="0"/>
                  <a:t>(</a:t>
                </a:r>
                <a:r>
                  <a:rPr kumimoji="1" lang="ja-JP" altLang="en-US" sz="1800" b="1" dirty="0"/>
                  <a:t>パラメータ</a:t>
                </a:r>
                <a14:m>
                  <m:oMath xmlns:m="http://schemas.openxmlformats.org/officeDocument/2006/math">
                    <m:r>
                      <a:rPr lang="en-US" altLang="ja-JP" sz="1800" b="1" i="0" smtClean="0">
                        <a:latin typeface="Cambria Math" panose="02040503050406030204" pitchFamily="18" charset="0"/>
                        <a:ea typeface="+mn-ea"/>
                      </a:rPr>
                      <m:t> </m:t>
                    </m:r>
                    <m:r>
                      <a:rPr lang="en-US" altLang="ja-JP" sz="1800" b="0" i="1" smtClean="0">
                        <a:latin typeface="Cambria Math" panose="02040503050406030204" pitchFamily="18" charset="0"/>
                        <a:ea typeface="+mn-ea"/>
                      </a:rPr>
                      <m:t>𝑝</m:t>
                    </m:r>
                    <m:r>
                      <a:rPr lang="en-US" altLang="ja-JP" sz="1800" b="0" i="1" smtClean="0">
                        <a:latin typeface="Cambria Math" panose="02040503050406030204" pitchFamily="18" charset="0"/>
                        <a:ea typeface="+mn-ea"/>
                      </a:rPr>
                      <m:t>,  </m:t>
                    </m:r>
                    <m:r>
                      <a:rPr lang="en-US" altLang="ja-JP" sz="1800" b="0" i="1" smtClean="0">
                        <a:latin typeface="Cambria Math" panose="02040503050406030204" pitchFamily="18" charset="0"/>
                        <a:ea typeface="+mn-ea"/>
                      </a:rPr>
                      <m:t>𝑞</m:t>
                    </m:r>
                    <m:r>
                      <a:rPr lang="en-US" altLang="ja-JP" sz="1800" b="0" i="1" smtClean="0">
                        <a:latin typeface="Cambria Math" panose="02040503050406030204" pitchFamily="18" charset="0"/>
                        <a:ea typeface="+mn-ea"/>
                      </a:rPr>
                      <m:t> </m:t>
                    </m:r>
                  </m:oMath>
                </a14:m>
                <a:r>
                  <a:rPr kumimoji="1" lang="ja-JP" altLang="en-US" sz="1800" b="1" dirty="0"/>
                  <a:t>の推移</a:t>
                </a:r>
                <a:r>
                  <a:rPr kumimoji="1" lang="en-US" altLang="ja-JP" sz="1800" b="1" dirty="0"/>
                  <a:t>)</a:t>
                </a:r>
                <a:endParaRPr kumimoji="1" lang="ja-JP" altLang="en-US" sz="1800" b="1" dirty="0"/>
              </a:p>
            </p:txBody>
          </p:sp>
        </mc:Choice>
        <mc:Fallback xmlns="">
          <p:sp>
            <p:nvSpPr>
              <p:cNvPr id="21" name="テキスト ボックス 20">
                <a:extLst>
                  <a:ext uri="{FF2B5EF4-FFF2-40B4-BE49-F238E27FC236}">
                    <a16:creationId xmlns:a16="http://schemas.microsoft.com/office/drawing/2014/main" id="{09EDF9ED-EDEB-3D77-7231-CEDEA3FEDBF8}"/>
                  </a:ext>
                </a:extLst>
              </p:cNvPr>
              <p:cNvSpPr txBox="1">
                <a:spLocks noRot="1" noChangeAspect="1" noMove="1" noResize="1" noEditPoints="1" noAdjustHandles="1" noChangeArrowheads="1" noChangeShapeType="1" noTextEdit="1"/>
              </p:cNvSpPr>
              <p:nvPr/>
            </p:nvSpPr>
            <p:spPr>
              <a:xfrm>
                <a:off x="4540470" y="1916508"/>
                <a:ext cx="4603530" cy="369332"/>
              </a:xfrm>
              <a:prstGeom prst="rect">
                <a:avLst/>
              </a:prstGeom>
              <a:blipFill>
                <a:blip r:embed="rId6"/>
                <a:stretch>
                  <a:fillRect l="-1192" t="-11475" b="-24590"/>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BA7FEF32-6E68-A0DC-4FE3-916CCEA4397F}"/>
              </a:ext>
            </a:extLst>
          </p:cNvPr>
          <p:cNvSpPr txBox="1"/>
          <p:nvPr/>
        </p:nvSpPr>
        <p:spPr>
          <a:xfrm>
            <a:off x="1481959" y="4700924"/>
            <a:ext cx="1891862" cy="369332"/>
          </a:xfrm>
          <a:prstGeom prst="rect">
            <a:avLst/>
          </a:prstGeom>
          <a:noFill/>
        </p:spPr>
        <p:txBody>
          <a:bodyPr wrap="square" rtlCol="0">
            <a:spAutoFit/>
          </a:bodyPr>
          <a:lstStyle/>
          <a:p>
            <a:pPr algn="ctr"/>
            <a:r>
              <a:rPr kumimoji="1" lang="en-US" altLang="ja-JP" dirty="0"/>
              <a:t>epochs</a:t>
            </a:r>
          </a:p>
        </p:txBody>
      </p:sp>
      <p:sp>
        <p:nvSpPr>
          <p:cNvPr id="23" name="テキスト ボックス 22">
            <a:extLst>
              <a:ext uri="{FF2B5EF4-FFF2-40B4-BE49-F238E27FC236}">
                <a16:creationId xmlns:a16="http://schemas.microsoft.com/office/drawing/2014/main" id="{F14398AC-B044-B250-7C8E-6A28760BBC35}"/>
              </a:ext>
            </a:extLst>
          </p:cNvPr>
          <p:cNvSpPr txBox="1"/>
          <p:nvPr/>
        </p:nvSpPr>
        <p:spPr>
          <a:xfrm>
            <a:off x="5904064" y="4691399"/>
            <a:ext cx="1891862" cy="369332"/>
          </a:xfrm>
          <a:prstGeom prst="rect">
            <a:avLst/>
          </a:prstGeom>
          <a:noFill/>
        </p:spPr>
        <p:txBody>
          <a:bodyPr wrap="square" rtlCol="0">
            <a:spAutoFit/>
          </a:bodyPr>
          <a:lstStyle/>
          <a:p>
            <a:pPr algn="ctr"/>
            <a:r>
              <a:rPr kumimoji="1" lang="en-US" altLang="ja-JP" dirty="0"/>
              <a:t>epochs</a:t>
            </a:r>
          </a:p>
        </p:txBody>
      </p:sp>
      <p:sp>
        <p:nvSpPr>
          <p:cNvPr id="2" name="テキスト ボックス 1">
            <a:extLst>
              <a:ext uri="{FF2B5EF4-FFF2-40B4-BE49-F238E27FC236}">
                <a16:creationId xmlns:a16="http://schemas.microsoft.com/office/drawing/2014/main" id="{C27AAD7D-104B-8F1F-B7F5-6E222445C4E1}"/>
              </a:ext>
            </a:extLst>
          </p:cNvPr>
          <p:cNvSpPr txBox="1"/>
          <p:nvPr/>
        </p:nvSpPr>
        <p:spPr>
          <a:xfrm>
            <a:off x="0" y="5213131"/>
            <a:ext cx="3157870" cy="369332"/>
          </a:xfrm>
          <a:prstGeom prst="rect">
            <a:avLst/>
          </a:prstGeom>
          <a:noFill/>
        </p:spPr>
        <p:txBody>
          <a:bodyPr wrap="square" rtlCol="0">
            <a:spAutoFit/>
          </a:bodyPr>
          <a:lstStyle/>
          <a:p>
            <a:r>
              <a:rPr kumimoji="1" lang="ja-JP" altLang="en-US" dirty="0"/>
              <a:t>学習後のパラメータの値</a:t>
            </a:r>
            <a:r>
              <a:rPr kumimoji="1" lang="en-US" altLang="ja-JP" dirty="0"/>
              <a:t>:</a:t>
            </a:r>
            <a:endParaRPr kumimoji="1" lang="ja-JP" altLang="en-US" dirty="0"/>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F4FD7D6D-01F1-569E-4A4E-6192322DC606}"/>
                  </a:ext>
                </a:extLst>
              </p:cNvPr>
              <p:cNvSpPr txBox="1"/>
              <p:nvPr/>
            </p:nvSpPr>
            <p:spPr>
              <a:xfrm>
                <a:off x="365802" y="5578850"/>
                <a:ext cx="41746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pt-BR" altLang="ja-JP" i="1" smtClean="0">
                          <a:latin typeface="Cambria Math" panose="02040503050406030204" pitchFamily="18" charset="0"/>
                        </a:rPr>
                        <m:t>(</m:t>
                      </m:r>
                      <m:r>
                        <a:rPr kumimoji="1" lang="pt-BR" altLang="ja-JP" i="1" smtClean="0">
                          <a:latin typeface="Cambria Math" panose="02040503050406030204" pitchFamily="18" charset="0"/>
                        </a:rPr>
                        <m:t>𝑝</m:t>
                      </m:r>
                      <m:r>
                        <a:rPr kumimoji="1" lang="pt-BR" altLang="ja-JP" i="1" smtClean="0">
                          <a:latin typeface="Cambria Math" panose="02040503050406030204" pitchFamily="18" charset="0"/>
                        </a:rPr>
                        <m:t>, </m:t>
                      </m:r>
                      <m:r>
                        <a:rPr kumimoji="1" lang="pt-BR" altLang="ja-JP" i="1" smtClean="0">
                          <a:latin typeface="Cambria Math" panose="02040503050406030204" pitchFamily="18" charset="0"/>
                        </a:rPr>
                        <m:t>𝑞</m:t>
                      </m:r>
                      <m:r>
                        <a:rPr kumimoji="1" lang="pt-BR" altLang="ja-JP" i="1" smtClean="0">
                          <a:latin typeface="Cambria Math" panose="02040503050406030204" pitchFamily="18" charset="0"/>
                        </a:rPr>
                        <m:t>, </m:t>
                      </m:r>
                      <m:r>
                        <a:rPr kumimoji="1" lang="pt-BR" altLang="ja-JP" i="1">
                          <a:latin typeface="Cambria Math" panose="02040503050406030204" pitchFamily="18" charset="0"/>
                        </a:rPr>
                        <m:t>𝑟</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𝑠</m:t>
                      </m:r>
                      <m:r>
                        <a:rPr kumimoji="1" lang="en-US" altLang="ja-JP" b="0" i="1" smtClean="0">
                          <a:latin typeface="Cambria Math" panose="02040503050406030204" pitchFamily="18" charset="0"/>
                        </a:rPr>
                        <m:t>)= (0.398, 0.217, 0.245</m:t>
                      </m:r>
                      <m:r>
                        <a:rPr kumimoji="1" lang="pt-BR" altLang="ja-JP" i="1">
                          <a:latin typeface="Cambria Math" panose="02040503050406030204" pitchFamily="18" charset="0"/>
                        </a:rPr>
                        <m:t>, 0.140)</m:t>
                      </m:r>
                    </m:oMath>
                  </m:oMathPara>
                </a14:m>
                <a:endParaRPr kumimoji="1" lang="ja-JP" altLang="en-US" dirty="0"/>
              </a:p>
            </p:txBody>
          </p:sp>
        </mc:Choice>
        <mc:Fallback xmlns="">
          <p:sp>
            <p:nvSpPr>
              <p:cNvPr id="3" name="テキスト ボックス 2">
                <a:extLst>
                  <a:ext uri="{FF2B5EF4-FFF2-40B4-BE49-F238E27FC236}">
                    <a16:creationId xmlns:a16="http://schemas.microsoft.com/office/drawing/2014/main" id="{F4FD7D6D-01F1-569E-4A4E-6192322DC606}"/>
                  </a:ext>
                </a:extLst>
              </p:cNvPr>
              <p:cNvSpPr txBox="1">
                <a:spLocks noRot="1" noChangeAspect="1" noMove="1" noResize="1" noEditPoints="1" noAdjustHandles="1" noChangeArrowheads="1" noChangeShapeType="1" noTextEdit="1"/>
              </p:cNvSpPr>
              <p:nvPr/>
            </p:nvSpPr>
            <p:spPr>
              <a:xfrm>
                <a:off x="365802" y="5578850"/>
                <a:ext cx="4174668" cy="369332"/>
              </a:xfrm>
              <a:prstGeom prst="rect">
                <a:avLst/>
              </a:prstGeom>
              <a:blipFill>
                <a:blip r:embed="rId7"/>
                <a:stretch>
                  <a:fillRect b="-1639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042F1B47-0E24-4288-FA45-10AA621F3EA2}"/>
                  </a:ext>
                </a:extLst>
              </p:cNvPr>
              <p:cNvSpPr txBox="1"/>
              <p:nvPr/>
            </p:nvSpPr>
            <p:spPr>
              <a:xfrm>
                <a:off x="5143469" y="5584038"/>
                <a:ext cx="34130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pt-BR" altLang="ja-JP" i="1" smtClean="0">
                          <a:latin typeface="Cambria Math" panose="02040503050406030204" pitchFamily="18" charset="0"/>
                        </a:rPr>
                        <m:t>(</m:t>
                      </m:r>
                      <m:r>
                        <a:rPr kumimoji="1" lang="pt-BR" altLang="ja-JP" i="1" smtClean="0">
                          <a:latin typeface="Cambria Math" panose="02040503050406030204" pitchFamily="18" charset="0"/>
                        </a:rPr>
                        <m:t>𝑝</m:t>
                      </m:r>
                      <m:r>
                        <a:rPr kumimoji="1" lang="pt-BR" altLang="ja-JP" i="1" smtClean="0">
                          <a:latin typeface="Cambria Math" panose="02040503050406030204" pitchFamily="18" charset="0"/>
                        </a:rPr>
                        <m:t>, </m:t>
                      </m:r>
                      <m:r>
                        <a:rPr kumimoji="1" lang="pt-BR" altLang="ja-JP" i="1" smtClean="0">
                          <a:latin typeface="Cambria Math" panose="02040503050406030204" pitchFamily="18" charset="0"/>
                        </a:rPr>
                        <m:t>𝑞</m:t>
                      </m:r>
                      <m:r>
                        <a:rPr kumimoji="1" lang="en-US" altLang="ja-JP" b="0" i="1" smtClean="0">
                          <a:latin typeface="Cambria Math" panose="02040503050406030204" pitchFamily="18" charset="0"/>
                        </a:rPr>
                        <m:t>)</m:t>
                      </m:r>
                      <m:r>
                        <a:rPr kumimoji="1" lang="pt-BR" altLang="ja-JP" i="1">
                          <a:latin typeface="Cambria Math" panose="02040503050406030204" pitchFamily="18" charset="0"/>
                        </a:rPr>
                        <m:t>= (0.</m:t>
                      </m:r>
                      <m:r>
                        <a:rPr kumimoji="1" lang="en-US" altLang="ja-JP" b="0" i="1" smtClean="0">
                          <a:latin typeface="Cambria Math" panose="02040503050406030204" pitchFamily="18" charset="0"/>
                        </a:rPr>
                        <m:t>607</m:t>
                      </m:r>
                      <m:r>
                        <a:rPr kumimoji="1" lang="pt-BR" altLang="ja-JP" i="1">
                          <a:latin typeface="Cambria Math" panose="02040503050406030204" pitchFamily="18" charset="0"/>
                        </a:rPr>
                        <m:t>, </m:t>
                      </m:r>
                      <m:r>
                        <a:rPr kumimoji="1" lang="en-US" altLang="ja-JP" b="0" i="1" smtClean="0">
                          <a:latin typeface="Cambria Math" panose="02040503050406030204" pitchFamily="18" charset="0"/>
                        </a:rPr>
                        <m:t>0.393</m:t>
                      </m:r>
                      <m:r>
                        <a:rPr kumimoji="1" lang="pt-BR" altLang="ja-JP" i="1">
                          <a:latin typeface="Cambria Math" panose="02040503050406030204" pitchFamily="18" charset="0"/>
                        </a:rPr>
                        <m:t>)</m:t>
                      </m:r>
                    </m:oMath>
                  </m:oMathPara>
                </a14:m>
                <a:endParaRPr kumimoji="1" lang="ja-JP" altLang="en-US" dirty="0"/>
              </a:p>
            </p:txBody>
          </p:sp>
        </mc:Choice>
        <mc:Fallback xmlns="">
          <p:sp>
            <p:nvSpPr>
              <p:cNvPr id="4" name="テキスト ボックス 3">
                <a:extLst>
                  <a:ext uri="{FF2B5EF4-FFF2-40B4-BE49-F238E27FC236}">
                    <a16:creationId xmlns:a16="http://schemas.microsoft.com/office/drawing/2014/main" id="{042F1B47-0E24-4288-FA45-10AA621F3EA2}"/>
                  </a:ext>
                </a:extLst>
              </p:cNvPr>
              <p:cNvSpPr txBox="1">
                <a:spLocks noRot="1" noChangeAspect="1" noMove="1" noResize="1" noEditPoints="1" noAdjustHandles="1" noChangeArrowheads="1" noChangeShapeType="1" noTextEdit="1"/>
              </p:cNvSpPr>
              <p:nvPr/>
            </p:nvSpPr>
            <p:spPr>
              <a:xfrm>
                <a:off x="5143469" y="5584038"/>
                <a:ext cx="3413051" cy="369332"/>
              </a:xfrm>
              <a:prstGeom prst="rect">
                <a:avLst/>
              </a:prstGeom>
              <a:blipFill>
                <a:blip r:embed="rId8"/>
                <a:stretch>
                  <a:fillRect b="-16393"/>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5E057AE7-00D2-73D6-4DC4-B28B89CE2355}"/>
              </a:ext>
            </a:extLst>
          </p:cNvPr>
          <p:cNvSpPr txBox="1"/>
          <p:nvPr/>
        </p:nvSpPr>
        <p:spPr>
          <a:xfrm>
            <a:off x="2699656" y="1300261"/>
            <a:ext cx="2982686" cy="369332"/>
          </a:xfrm>
          <a:prstGeom prst="rect">
            <a:avLst/>
          </a:prstGeom>
          <a:noFill/>
        </p:spPr>
        <p:txBody>
          <a:bodyPr wrap="square" rtlCol="0">
            <a:spAutoFit/>
          </a:bodyPr>
          <a:lstStyle/>
          <a:p>
            <a:r>
              <a:rPr kumimoji="1" lang="en-US" altLang="ja-JP" dirty="0"/>
              <a:t>(</a:t>
            </a:r>
            <a:r>
              <a:rPr kumimoji="1" lang="ja-JP" altLang="en-US" u="sng" dirty="0"/>
              <a:t>図が見づらいので要変更</a:t>
            </a:r>
            <a:r>
              <a:rPr kumimoji="1" lang="en-US" altLang="ja-JP" dirty="0"/>
              <a:t>)</a:t>
            </a:r>
            <a:endParaRPr kumimoji="1" lang="ja-JP" altLang="en-US" dirty="0"/>
          </a:p>
        </p:txBody>
      </p:sp>
      <p:sp>
        <p:nvSpPr>
          <p:cNvPr id="6" name="テキスト ボックス 5">
            <a:extLst>
              <a:ext uri="{FF2B5EF4-FFF2-40B4-BE49-F238E27FC236}">
                <a16:creationId xmlns:a16="http://schemas.microsoft.com/office/drawing/2014/main" id="{2CC88613-6794-5E30-7A0E-AA62D6B0B87D}"/>
              </a:ext>
            </a:extLst>
          </p:cNvPr>
          <p:cNvSpPr txBox="1"/>
          <p:nvPr/>
        </p:nvSpPr>
        <p:spPr>
          <a:xfrm>
            <a:off x="119742" y="159557"/>
            <a:ext cx="1571196" cy="584775"/>
          </a:xfrm>
          <a:prstGeom prst="rect">
            <a:avLst/>
          </a:prstGeom>
          <a:noFill/>
        </p:spPr>
        <p:txBody>
          <a:bodyPr wrap="square" rtlCol="0">
            <a:spAutoFit/>
          </a:bodyPr>
          <a:lstStyle/>
          <a:p>
            <a:r>
              <a:rPr kumimoji="1" lang="ja-JP" altLang="en-US" sz="3200" dirty="0"/>
              <a:t>考察</a:t>
            </a:r>
          </a:p>
        </p:txBody>
      </p:sp>
      <p:cxnSp>
        <p:nvCxnSpPr>
          <p:cNvPr id="8" name="直線コネクタ 7">
            <a:extLst>
              <a:ext uri="{FF2B5EF4-FFF2-40B4-BE49-F238E27FC236}">
                <a16:creationId xmlns:a16="http://schemas.microsoft.com/office/drawing/2014/main" id="{BE645EDE-E42B-4325-15D7-1248562B41DF}"/>
              </a:ext>
            </a:extLst>
          </p:cNvPr>
          <p:cNvCxnSpPr>
            <a:cxnSpLocks/>
          </p:cNvCxnSpPr>
          <p:nvPr/>
        </p:nvCxnSpPr>
        <p:spPr>
          <a:xfrm>
            <a:off x="486352" y="3761561"/>
            <a:ext cx="4069279" cy="0"/>
          </a:xfrm>
          <a:prstGeom prst="line">
            <a:avLst/>
          </a:prstGeom>
          <a:ln>
            <a:solidFill>
              <a:schemeClr val="accent6">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32375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3333CCB-4E1C-4CF9-9059-4813EF95CB1E}"/>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F976970E-DA57-D424-5E81-F01EC590FD1C}"/>
              </a:ext>
            </a:extLst>
          </p:cNvPr>
          <p:cNvSpPr txBox="1"/>
          <p:nvPr/>
        </p:nvSpPr>
        <p:spPr>
          <a:xfrm>
            <a:off x="119742" y="694730"/>
            <a:ext cx="8744447"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1 : </a:t>
            </a:r>
            <a:r>
              <a:rPr lang="ja-JP" altLang="en-US" sz="3200" b="1" dirty="0">
                <a:latin typeface="+mn-ea"/>
              </a:rPr>
              <a:t>トークン数による学習への影響</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6E92E8AB-5FD5-ABC7-27E9-18CFE1AE0BE3}"/>
              </a:ext>
            </a:extLst>
          </p:cNvPr>
          <p:cNvSpPr>
            <a:spLocks noGrp="1"/>
          </p:cNvSpPr>
          <p:nvPr>
            <p:ph type="sldNum" sz="quarter" idx="12"/>
          </p:nvPr>
        </p:nvSpPr>
        <p:spPr/>
        <p:txBody>
          <a:bodyPr/>
          <a:lstStyle/>
          <a:p>
            <a:fld id="{84E5AB44-6C43-4864-84E5-D75B94A07FCF}" type="slidenum">
              <a:rPr kumimoji="1" lang="ja-JP" altLang="en-US" smtClean="0"/>
              <a:t>25</a:t>
            </a:fld>
            <a:endParaRPr kumimoji="1" lang="ja-JP" altLang="en-US"/>
          </a:p>
        </p:txBody>
      </p:sp>
      <mc:AlternateContent xmlns:mc="http://schemas.openxmlformats.org/markup-compatibility/2006" xmlns:a14="http://schemas.microsoft.com/office/drawing/2010/main">
        <mc:Choice Requires="a14">
          <p:graphicFrame>
            <p:nvGraphicFramePr>
              <p:cNvPr id="3" name="表 2">
                <a:extLst>
                  <a:ext uri="{FF2B5EF4-FFF2-40B4-BE49-F238E27FC236}">
                    <a16:creationId xmlns:a16="http://schemas.microsoft.com/office/drawing/2014/main" id="{ACADE11B-0D4D-8F39-C5EB-B79C7F9AF214}"/>
                  </a:ext>
                </a:extLst>
              </p:cNvPr>
              <p:cNvGraphicFramePr>
                <a:graphicFrameLocks noGrp="1"/>
              </p:cNvGraphicFramePr>
              <p:nvPr>
                <p:extLst>
                  <p:ext uri="{D42A27DB-BD31-4B8C-83A1-F6EECF244321}">
                    <p14:modId xmlns:p14="http://schemas.microsoft.com/office/powerpoint/2010/main" val="1683900029"/>
                  </p:ext>
                </p:extLst>
              </p:nvPr>
            </p:nvGraphicFramePr>
            <p:xfrm>
              <a:off x="119742" y="1846953"/>
              <a:ext cx="3410045" cy="1867323"/>
            </p:xfrm>
            <a:graphic>
              <a:graphicData uri="http://schemas.openxmlformats.org/drawingml/2006/table">
                <a:tbl>
                  <a:tblPr firstRow="1" lastRow="1" bandRow="1">
                    <a:tableStyleId>{BDBED569-4797-4DF1-A0F4-6AAB3CD982D8}</a:tableStyleId>
                  </a:tblPr>
                  <a:tblGrid>
                    <a:gridCol w="1670107">
                      <a:extLst>
                        <a:ext uri="{9D8B030D-6E8A-4147-A177-3AD203B41FA5}">
                          <a16:colId xmlns:a16="http://schemas.microsoft.com/office/drawing/2014/main" val="498377033"/>
                        </a:ext>
                      </a:extLst>
                    </a:gridCol>
                    <a:gridCol w="869969">
                      <a:extLst>
                        <a:ext uri="{9D8B030D-6E8A-4147-A177-3AD203B41FA5}">
                          <a16:colId xmlns:a16="http://schemas.microsoft.com/office/drawing/2014/main" val="3744778616"/>
                        </a:ext>
                      </a:extLst>
                    </a:gridCol>
                    <a:gridCol w="869969">
                      <a:extLst>
                        <a:ext uri="{9D8B030D-6E8A-4147-A177-3AD203B41FA5}">
                          <a16:colId xmlns:a16="http://schemas.microsoft.com/office/drawing/2014/main" val="275125406"/>
                        </a:ext>
                      </a:extLst>
                    </a:gridCol>
                  </a:tblGrid>
                  <a:tr h="434340">
                    <a:tc rowSpan="2">
                      <a:txBody>
                        <a:bodyPr/>
                        <a:lstStyle/>
                        <a:p>
                          <a:pPr algn="ctr"/>
                          <a:endParaRPr kumimoji="1" lang="ja-JP" altLang="en-US" sz="2000" dirty="0">
                            <a:solidFill>
                              <a:schemeClr val="tx1"/>
                            </a:solidFill>
                          </a:endParaRPr>
                        </a:p>
                      </a:txBody>
                      <a:tcPr marL="68580" marR="68580" marT="34290" marB="34290" anchor="ctr"/>
                    </a:tc>
                    <a:tc gridSpan="2">
                      <a:txBody>
                        <a:bodyPr/>
                        <a:lstStyle/>
                        <a:p>
                          <a:pPr algn="ctr"/>
                          <a:r>
                            <a:rPr kumimoji="1" lang="ja-JP" altLang="en-US" sz="2400" dirty="0">
                              <a:solidFill>
                                <a:schemeClr val="tx1"/>
                              </a:solidFill>
                            </a:rPr>
                            <a:t>トークン数</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1423">
                    <a:tc vMerge="1">
                      <a:txBody>
                        <a:bodyPr/>
                        <a:lstStyle/>
                        <a:p>
                          <a:pPr algn="ctr"/>
                          <a:endParaRPr kumimoji="1" lang="ja-JP" altLang="en-US" sz="2800" dirty="0">
                            <a:solidFill>
                              <a:schemeClr val="tx1"/>
                            </a:solidFill>
                          </a:endParaRPr>
                        </a:p>
                      </a:txBody>
                      <a:tcPr/>
                    </a:tc>
                    <a:tc>
                      <a:txBody>
                        <a:bodyPr/>
                        <a:lstStyle/>
                        <a:p>
                          <a:pPr algn="ctr"/>
                          <a14:m>
                            <m:oMathPara xmlns:m="http://schemas.openxmlformats.org/officeDocument/2006/math">
                              <m:oMathParaPr>
                                <m:jc m:val="center"/>
                              </m:oMathParaPr>
                              <m:oMath xmlns:m="http://schemas.openxmlformats.org/officeDocument/2006/math">
                                <m:r>
                                  <a:rPr kumimoji="1" lang="en-US" altLang="ja-JP" sz="1800" b="1" i="1" dirty="0" smtClean="0">
                                    <a:solidFill>
                                      <a:schemeClr val="tx1"/>
                                    </a:solidFill>
                                    <a:latin typeface="Cambria Math" panose="02040503050406030204" pitchFamily="18" charset="0"/>
                                    <a:ea typeface="Cambria Math" panose="02040503050406030204" pitchFamily="18" charset="0"/>
                                  </a:rPr>
                                  <m:t>&lt;</m:t>
                                </m:r>
                                <m:r>
                                  <a:rPr kumimoji="1" lang="en-US" altLang="ja-JP" sz="1800" b="1" i="1" dirty="0" smtClean="0">
                                    <a:solidFill>
                                      <a:schemeClr val="tx1"/>
                                    </a:solidFill>
                                    <a:latin typeface="Cambria Math" panose="02040503050406030204" pitchFamily="18" charset="0"/>
                                    <a:ea typeface="Cambria Math" panose="02040503050406030204" pitchFamily="18" charset="0"/>
                                  </a:rPr>
                                  <m:t>𝟓𝟏𝟐</m:t>
                                </m:r>
                              </m:oMath>
                            </m:oMathPara>
                          </a14:m>
                          <a:endParaRPr kumimoji="1" lang="ja-JP" altLang="en-US" sz="1800" b="1" dirty="0">
                            <a:solidFill>
                              <a:schemeClr val="tx1"/>
                            </a:solidFill>
                          </a:endParaRPr>
                        </a:p>
                      </a:txBody>
                      <a:tcPr marL="68580" marR="68580" marT="34290" marB="34290" anchor="ctr"/>
                    </a:tc>
                    <a:tc>
                      <a:txBody>
                        <a:bodyPr/>
                        <a:lstStyle/>
                        <a:p>
                          <a:pPr algn="ctr"/>
                          <a14:m>
                            <m:oMathPara xmlns:m="http://schemas.openxmlformats.org/officeDocument/2006/math">
                              <m:oMathParaPr>
                                <m:jc m:val="center"/>
                              </m:oMathParaPr>
                              <m:oMath xmlns:m="http://schemas.openxmlformats.org/officeDocument/2006/math">
                                <m:r>
                                  <a:rPr kumimoji="1" lang="en-US" altLang="ja-JP" sz="1800" b="1" i="1" dirty="0" smtClean="0">
                                    <a:solidFill>
                                      <a:schemeClr val="tx1"/>
                                    </a:solidFill>
                                    <a:latin typeface="Cambria Math" panose="02040503050406030204" pitchFamily="18" charset="0"/>
                                    <a:ea typeface="Cambria Math" panose="02040503050406030204" pitchFamily="18" charset="0"/>
                                  </a:rPr>
                                  <m:t>≥</m:t>
                                </m:r>
                                <m:r>
                                  <a:rPr kumimoji="1" lang="en-US" altLang="ja-JP" sz="1800" b="1" i="1" dirty="0" smtClean="0">
                                    <a:solidFill>
                                      <a:schemeClr val="tx1"/>
                                    </a:solidFill>
                                    <a:latin typeface="Cambria Math" panose="02040503050406030204" pitchFamily="18" charset="0"/>
                                    <a:ea typeface="Cambria Math" panose="02040503050406030204" pitchFamily="18" charset="0"/>
                                  </a:rPr>
                                  <m:t>𝟓𝟏𝟐</m:t>
                                </m:r>
                              </m:oMath>
                            </m:oMathPara>
                          </a14:m>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495780">
                    <a:tc>
                      <a:txBody>
                        <a:bodyPr/>
                        <a:lstStyle/>
                        <a:p>
                          <a:pPr algn="ctr"/>
                          <a:r>
                            <a:rPr kumimoji="1" lang="ja-JP" altLang="en-US" sz="2000" b="1" dirty="0"/>
                            <a:t>原文</a:t>
                          </a: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2400" b="1" u="none" dirty="0">
                              <a:solidFill>
                                <a:schemeClr val="tx1"/>
                              </a:solidFill>
                            </a:rPr>
                            <a:t>2148</a:t>
                          </a:r>
                          <a:endParaRPr kumimoji="1" lang="ja-JP" altLang="en-US" sz="2400" b="1" dirty="0">
                            <a:solidFill>
                              <a:schemeClr val="tx1"/>
                            </a:solidFill>
                          </a:endParaRPr>
                        </a:p>
                      </a:txBody>
                      <a:tcPr marL="68580" marR="68580" marT="34290" marB="34290" anchor="ctr"/>
                    </a:tc>
                    <a:tc>
                      <a:txBody>
                        <a:bodyPr/>
                        <a:lstStyle/>
                        <a:p>
                          <a:pPr algn="ctr"/>
                          <a:r>
                            <a:rPr kumimoji="1" lang="en-US" altLang="ja-JP" sz="2400" b="1" u="none" dirty="0">
                              <a:solidFill>
                                <a:schemeClr val="tx1"/>
                              </a:solidFill>
                            </a:rPr>
                            <a:t>3747</a:t>
                          </a:r>
                          <a:endParaRPr kumimoji="1" lang="ja-JP" altLang="en-US" sz="24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495780">
                    <a:tc>
                      <a:txBody>
                        <a:bodyPr/>
                        <a:lstStyle/>
                        <a:p>
                          <a:pPr algn="ctr"/>
                          <a:r>
                            <a:rPr kumimoji="1" lang="ja-JP" altLang="en-US" sz="2000" b="1" dirty="0"/>
                            <a:t>要約文</a:t>
                          </a:r>
                        </a:p>
                      </a:txBody>
                      <a:tcPr marL="68580" marR="68580" marT="34290" marB="34290" anchor="ctr"/>
                    </a:tc>
                    <a:tc>
                      <a:txBody>
                        <a:bodyPr/>
                        <a:lstStyle/>
                        <a:p>
                          <a:pPr algn="ctr"/>
                          <a:r>
                            <a:rPr kumimoji="1" lang="en-US" altLang="ja-JP" sz="2400" b="1" dirty="0">
                              <a:solidFill>
                                <a:schemeClr val="tx1"/>
                              </a:solidFill>
                            </a:rPr>
                            <a:t>5884</a:t>
                          </a:r>
                          <a:endParaRPr kumimoji="1" lang="ja-JP" altLang="en-US" sz="2400" b="1" dirty="0">
                            <a:solidFill>
                              <a:schemeClr val="tx1"/>
                            </a:solidFill>
                          </a:endParaRPr>
                        </a:p>
                      </a:txBody>
                      <a:tcPr marL="68580" marR="68580" marT="34290" marB="34290" anchor="ctr"/>
                    </a:tc>
                    <a:tc>
                      <a:txBody>
                        <a:bodyPr/>
                        <a:lstStyle/>
                        <a:p>
                          <a:pPr algn="ctr"/>
                          <a:r>
                            <a:rPr kumimoji="1" lang="en-US" altLang="ja-JP" sz="2400" b="1" dirty="0">
                              <a:solidFill>
                                <a:srgbClr val="F4B54B"/>
                              </a:solidFill>
                            </a:rPr>
                            <a:t>11</a:t>
                          </a:r>
                          <a:endParaRPr kumimoji="1" lang="ja-JP" altLang="en-US" sz="2400" b="1" dirty="0">
                            <a:solidFill>
                              <a:srgbClr val="F4B54B"/>
                            </a:solidFill>
                          </a:endParaRPr>
                        </a:p>
                      </a:txBody>
                      <a:tcPr marL="68580" marR="68580" marT="34290" marB="34290" anchor="ctr"/>
                    </a:tc>
                    <a:extLst>
                      <a:ext uri="{0D108BD9-81ED-4DB2-BD59-A6C34878D82A}">
                        <a16:rowId xmlns:a16="http://schemas.microsoft.com/office/drawing/2014/main" val="3505142670"/>
                      </a:ext>
                    </a:extLst>
                  </a:tr>
                </a:tbl>
              </a:graphicData>
            </a:graphic>
          </p:graphicFrame>
        </mc:Choice>
        <mc:Fallback xmlns="">
          <p:graphicFrame>
            <p:nvGraphicFramePr>
              <p:cNvPr id="3" name="表 2">
                <a:extLst>
                  <a:ext uri="{FF2B5EF4-FFF2-40B4-BE49-F238E27FC236}">
                    <a16:creationId xmlns:a16="http://schemas.microsoft.com/office/drawing/2014/main" id="{ACADE11B-0D4D-8F39-C5EB-B79C7F9AF214}"/>
                  </a:ext>
                </a:extLst>
              </p:cNvPr>
              <p:cNvGraphicFramePr>
                <a:graphicFrameLocks noGrp="1"/>
              </p:cNvGraphicFramePr>
              <p:nvPr>
                <p:extLst>
                  <p:ext uri="{D42A27DB-BD31-4B8C-83A1-F6EECF244321}">
                    <p14:modId xmlns:p14="http://schemas.microsoft.com/office/powerpoint/2010/main" val="1683900029"/>
                  </p:ext>
                </p:extLst>
              </p:nvPr>
            </p:nvGraphicFramePr>
            <p:xfrm>
              <a:off x="119742" y="1846953"/>
              <a:ext cx="3410045" cy="1867323"/>
            </p:xfrm>
            <a:graphic>
              <a:graphicData uri="http://schemas.openxmlformats.org/drawingml/2006/table">
                <a:tbl>
                  <a:tblPr firstRow="1" lastRow="1" bandRow="1">
                    <a:tableStyleId>{BDBED569-4797-4DF1-A0F4-6AAB3CD982D8}</a:tableStyleId>
                  </a:tblPr>
                  <a:tblGrid>
                    <a:gridCol w="1670107">
                      <a:extLst>
                        <a:ext uri="{9D8B030D-6E8A-4147-A177-3AD203B41FA5}">
                          <a16:colId xmlns:a16="http://schemas.microsoft.com/office/drawing/2014/main" val="498377033"/>
                        </a:ext>
                      </a:extLst>
                    </a:gridCol>
                    <a:gridCol w="869969">
                      <a:extLst>
                        <a:ext uri="{9D8B030D-6E8A-4147-A177-3AD203B41FA5}">
                          <a16:colId xmlns:a16="http://schemas.microsoft.com/office/drawing/2014/main" val="3744778616"/>
                        </a:ext>
                      </a:extLst>
                    </a:gridCol>
                    <a:gridCol w="869969">
                      <a:extLst>
                        <a:ext uri="{9D8B030D-6E8A-4147-A177-3AD203B41FA5}">
                          <a16:colId xmlns:a16="http://schemas.microsoft.com/office/drawing/2014/main" val="275125406"/>
                        </a:ext>
                      </a:extLst>
                    </a:gridCol>
                  </a:tblGrid>
                  <a:tr h="434340">
                    <a:tc rowSpan="2">
                      <a:txBody>
                        <a:bodyPr/>
                        <a:lstStyle/>
                        <a:p>
                          <a:pPr algn="ctr"/>
                          <a:endParaRPr kumimoji="1" lang="ja-JP" altLang="en-US" sz="2000" dirty="0">
                            <a:solidFill>
                              <a:schemeClr val="tx1"/>
                            </a:solidFill>
                          </a:endParaRPr>
                        </a:p>
                      </a:txBody>
                      <a:tcPr marL="68580" marR="68580" marT="34290" marB="34290" anchor="ctr"/>
                    </a:tc>
                    <a:tc gridSpan="2">
                      <a:txBody>
                        <a:bodyPr/>
                        <a:lstStyle/>
                        <a:p>
                          <a:pPr algn="ctr"/>
                          <a:r>
                            <a:rPr kumimoji="1" lang="ja-JP" altLang="en-US" sz="2400" dirty="0">
                              <a:solidFill>
                                <a:schemeClr val="tx1"/>
                              </a:solidFill>
                            </a:rPr>
                            <a:t>トークン数</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1423">
                    <a:tc vMerge="1">
                      <a:txBody>
                        <a:bodyPr/>
                        <a:lstStyle/>
                        <a:p>
                          <a:pPr algn="ctr"/>
                          <a:endParaRPr kumimoji="1" lang="ja-JP" altLang="en-US" sz="2800" dirty="0">
                            <a:solidFill>
                              <a:schemeClr val="tx1"/>
                            </a:solidFill>
                          </a:endParaRPr>
                        </a:p>
                      </a:txBody>
                      <a:tcPr/>
                    </a:tc>
                    <a:tc>
                      <a:txBody>
                        <a:bodyPr/>
                        <a:lstStyle/>
                        <a:p>
                          <a:endParaRPr lang="ja-JP"/>
                        </a:p>
                      </a:txBody>
                      <a:tcPr marL="68580" marR="68580" marT="34290" marB="34290" anchor="ctr">
                        <a:blipFill>
                          <a:blip r:embed="rId3"/>
                          <a:stretch>
                            <a:fillRect l="-193007" t="-115278" r="-103497" b="-254167"/>
                          </a:stretch>
                        </a:blipFill>
                      </a:tcPr>
                    </a:tc>
                    <a:tc>
                      <a:txBody>
                        <a:bodyPr/>
                        <a:lstStyle/>
                        <a:p>
                          <a:endParaRPr lang="ja-JP"/>
                        </a:p>
                      </a:txBody>
                      <a:tcPr marL="68580" marR="68580" marT="34290" marB="34290" anchor="ctr">
                        <a:blipFill>
                          <a:blip r:embed="rId3"/>
                          <a:stretch>
                            <a:fillRect l="-293007" t="-115278" r="-3497" b="-254167"/>
                          </a:stretch>
                        </a:blipFill>
                      </a:tcPr>
                    </a:tc>
                    <a:extLst>
                      <a:ext uri="{0D108BD9-81ED-4DB2-BD59-A6C34878D82A}">
                        <a16:rowId xmlns:a16="http://schemas.microsoft.com/office/drawing/2014/main" val="2543766031"/>
                      </a:ext>
                    </a:extLst>
                  </a:tr>
                  <a:tr h="495780">
                    <a:tc>
                      <a:txBody>
                        <a:bodyPr/>
                        <a:lstStyle/>
                        <a:p>
                          <a:pPr algn="ctr"/>
                          <a:r>
                            <a:rPr kumimoji="1" lang="ja-JP" altLang="en-US" sz="2000" b="1" dirty="0"/>
                            <a:t>原文</a:t>
                          </a: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2400" b="1" u="none" dirty="0">
                              <a:solidFill>
                                <a:schemeClr val="tx1"/>
                              </a:solidFill>
                            </a:rPr>
                            <a:t>2148</a:t>
                          </a:r>
                          <a:endParaRPr kumimoji="1" lang="ja-JP" altLang="en-US" sz="2400" b="1" dirty="0">
                            <a:solidFill>
                              <a:schemeClr val="tx1"/>
                            </a:solidFill>
                          </a:endParaRPr>
                        </a:p>
                      </a:txBody>
                      <a:tcPr marL="68580" marR="68580" marT="34290" marB="34290" anchor="ctr"/>
                    </a:tc>
                    <a:tc>
                      <a:txBody>
                        <a:bodyPr/>
                        <a:lstStyle/>
                        <a:p>
                          <a:pPr algn="ctr"/>
                          <a:r>
                            <a:rPr kumimoji="1" lang="en-US" altLang="ja-JP" sz="2400" b="1" u="none" dirty="0">
                              <a:solidFill>
                                <a:schemeClr val="tx1"/>
                              </a:solidFill>
                            </a:rPr>
                            <a:t>3747</a:t>
                          </a:r>
                          <a:endParaRPr kumimoji="1" lang="ja-JP" altLang="en-US" sz="24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495780">
                    <a:tc>
                      <a:txBody>
                        <a:bodyPr/>
                        <a:lstStyle/>
                        <a:p>
                          <a:pPr algn="ctr"/>
                          <a:r>
                            <a:rPr kumimoji="1" lang="ja-JP" altLang="en-US" sz="2000" b="1" dirty="0"/>
                            <a:t>要約文</a:t>
                          </a:r>
                        </a:p>
                      </a:txBody>
                      <a:tcPr marL="68580" marR="68580" marT="34290" marB="34290" anchor="ctr"/>
                    </a:tc>
                    <a:tc>
                      <a:txBody>
                        <a:bodyPr/>
                        <a:lstStyle/>
                        <a:p>
                          <a:pPr algn="ctr"/>
                          <a:r>
                            <a:rPr kumimoji="1" lang="en-US" altLang="ja-JP" sz="2400" b="1" dirty="0">
                              <a:solidFill>
                                <a:schemeClr val="tx1"/>
                              </a:solidFill>
                            </a:rPr>
                            <a:t>5884</a:t>
                          </a:r>
                          <a:endParaRPr kumimoji="1" lang="ja-JP" altLang="en-US" sz="2400" b="1" dirty="0">
                            <a:solidFill>
                              <a:schemeClr val="tx1"/>
                            </a:solidFill>
                          </a:endParaRPr>
                        </a:p>
                      </a:txBody>
                      <a:tcPr marL="68580" marR="68580" marT="34290" marB="34290" anchor="ctr"/>
                    </a:tc>
                    <a:tc>
                      <a:txBody>
                        <a:bodyPr/>
                        <a:lstStyle/>
                        <a:p>
                          <a:pPr algn="ctr"/>
                          <a:r>
                            <a:rPr kumimoji="1" lang="en-US" altLang="ja-JP" sz="2400" b="1" dirty="0">
                              <a:solidFill>
                                <a:srgbClr val="F4B54B"/>
                              </a:solidFill>
                            </a:rPr>
                            <a:t>11</a:t>
                          </a:r>
                          <a:endParaRPr kumimoji="1" lang="ja-JP" altLang="en-US" sz="2400" b="1" dirty="0">
                            <a:solidFill>
                              <a:srgbClr val="F4B54B"/>
                            </a:solidFill>
                          </a:endParaRPr>
                        </a:p>
                      </a:txBody>
                      <a:tcPr marL="68580" marR="68580" marT="34290" marB="34290" anchor="ctr"/>
                    </a:tc>
                    <a:extLst>
                      <a:ext uri="{0D108BD9-81ED-4DB2-BD59-A6C34878D82A}">
                        <a16:rowId xmlns:a16="http://schemas.microsoft.com/office/drawing/2014/main" val="3505142670"/>
                      </a:ext>
                    </a:extLst>
                  </a:tr>
                </a:tbl>
              </a:graphicData>
            </a:graphic>
          </p:graphicFrame>
        </mc:Fallback>
      </mc:AlternateContent>
      <p:grpSp>
        <p:nvGrpSpPr>
          <p:cNvPr id="11" name="グループ化 10">
            <a:extLst>
              <a:ext uri="{FF2B5EF4-FFF2-40B4-BE49-F238E27FC236}">
                <a16:creationId xmlns:a16="http://schemas.microsoft.com/office/drawing/2014/main" id="{560654CD-E13F-61FD-06DE-0E0F817E1AB0}"/>
              </a:ext>
            </a:extLst>
          </p:cNvPr>
          <p:cNvGrpSpPr/>
          <p:nvPr/>
        </p:nvGrpSpPr>
        <p:grpSpPr>
          <a:xfrm>
            <a:off x="3574434" y="1846953"/>
            <a:ext cx="5289755" cy="2674788"/>
            <a:chOff x="2981918" y="1494146"/>
            <a:chExt cx="5792607" cy="3243422"/>
          </a:xfrm>
        </p:grpSpPr>
        <p:pic>
          <p:nvPicPr>
            <p:cNvPr id="5" name="図 4" descr="グラフ, ヒストグラム&#10;&#10;自動的に生成された説明">
              <a:extLst>
                <a:ext uri="{FF2B5EF4-FFF2-40B4-BE49-F238E27FC236}">
                  <a16:creationId xmlns:a16="http://schemas.microsoft.com/office/drawing/2014/main" id="{7E6AF206-335C-B250-A4B7-C1DAE6D71547}"/>
                </a:ext>
              </a:extLst>
            </p:cNvPr>
            <p:cNvPicPr>
              <a:picLocks noChangeAspect="1"/>
            </p:cNvPicPr>
            <p:nvPr/>
          </p:nvPicPr>
          <p:blipFill rotWithShape="1">
            <a:blip r:embed="rId4"/>
            <a:srcRect l="7306" t="24575" r="18505" b="6192"/>
            <a:stretch/>
          </p:blipFill>
          <p:spPr>
            <a:xfrm>
              <a:off x="2981918" y="1494146"/>
              <a:ext cx="5792607" cy="3243422"/>
            </a:xfrm>
            <a:prstGeom prst="rect">
              <a:avLst/>
            </a:prstGeom>
            <a:ln>
              <a:noFill/>
            </a:ln>
          </p:spPr>
        </p:pic>
        <p:pic>
          <p:nvPicPr>
            <p:cNvPr id="9" name="図 8" descr="グラフ, ヒストグラム&#10;&#10;自動的に生成された説明">
              <a:extLst>
                <a:ext uri="{FF2B5EF4-FFF2-40B4-BE49-F238E27FC236}">
                  <a16:creationId xmlns:a16="http://schemas.microsoft.com/office/drawing/2014/main" id="{E936C7A0-27AE-42ED-4038-8C23C0FBB63E}"/>
                </a:ext>
              </a:extLst>
            </p:cNvPr>
            <p:cNvPicPr>
              <a:picLocks noChangeAspect="1"/>
            </p:cNvPicPr>
            <p:nvPr/>
          </p:nvPicPr>
          <p:blipFill rotWithShape="1">
            <a:blip r:embed="rId4"/>
            <a:srcRect l="73443" t="12901" r="10486" b="75056"/>
            <a:stretch/>
          </p:blipFill>
          <p:spPr>
            <a:xfrm>
              <a:off x="3654008" y="1612490"/>
              <a:ext cx="1835983" cy="825503"/>
            </a:xfrm>
            <a:prstGeom prst="rect">
              <a:avLst/>
            </a:prstGeom>
          </p:spPr>
        </p:pic>
      </p:grpSp>
      <p:sp>
        <p:nvSpPr>
          <p:cNvPr id="12" name="テキスト ボックス 11">
            <a:extLst>
              <a:ext uri="{FF2B5EF4-FFF2-40B4-BE49-F238E27FC236}">
                <a16:creationId xmlns:a16="http://schemas.microsoft.com/office/drawing/2014/main" id="{B6E6AEA5-E339-DA0E-A688-E78BF193F74C}"/>
              </a:ext>
            </a:extLst>
          </p:cNvPr>
          <p:cNvSpPr txBox="1"/>
          <p:nvPr/>
        </p:nvSpPr>
        <p:spPr>
          <a:xfrm>
            <a:off x="3605463" y="1426808"/>
            <a:ext cx="5289755" cy="400110"/>
          </a:xfrm>
          <a:prstGeom prst="rect">
            <a:avLst/>
          </a:prstGeom>
          <a:noFill/>
        </p:spPr>
        <p:txBody>
          <a:bodyPr wrap="square" rtlCol="0">
            <a:spAutoFit/>
          </a:bodyPr>
          <a:lstStyle/>
          <a:p>
            <a:pPr algn="ctr"/>
            <a:r>
              <a:rPr kumimoji="1" lang="ja-JP" altLang="en-US" sz="2000" dirty="0"/>
              <a:t>訓練用データのトークン数分布</a:t>
            </a:r>
          </a:p>
        </p:txBody>
      </p:sp>
      <p:sp>
        <p:nvSpPr>
          <p:cNvPr id="13" name="テキスト ボックス 12">
            <a:extLst>
              <a:ext uri="{FF2B5EF4-FFF2-40B4-BE49-F238E27FC236}">
                <a16:creationId xmlns:a16="http://schemas.microsoft.com/office/drawing/2014/main" id="{F17FA918-1A8C-ED78-0981-81656A006923}"/>
              </a:ext>
            </a:extLst>
          </p:cNvPr>
          <p:cNvSpPr txBox="1"/>
          <p:nvPr/>
        </p:nvSpPr>
        <p:spPr>
          <a:xfrm>
            <a:off x="3605462" y="4435444"/>
            <a:ext cx="5289755" cy="400110"/>
          </a:xfrm>
          <a:prstGeom prst="rect">
            <a:avLst/>
          </a:prstGeom>
          <a:noFill/>
        </p:spPr>
        <p:txBody>
          <a:bodyPr wrap="square" rtlCol="0">
            <a:spAutoFit/>
          </a:bodyPr>
          <a:lstStyle/>
          <a:p>
            <a:pPr algn="ctr"/>
            <a:r>
              <a:rPr kumimoji="1" lang="en-US" altLang="ja-JP" sz="2000" dirty="0"/>
              <a:t>Number</a:t>
            </a:r>
            <a:r>
              <a:rPr kumimoji="1" lang="ja-JP" altLang="en-US" sz="2000" dirty="0"/>
              <a:t> </a:t>
            </a:r>
            <a:r>
              <a:rPr kumimoji="1" lang="en-US" altLang="ja-JP" sz="2000" dirty="0"/>
              <a:t>of Tokens</a:t>
            </a:r>
            <a:endParaRPr kumimoji="1" lang="ja-JP" altLang="en-US" sz="2000" dirty="0"/>
          </a:p>
        </p:txBody>
      </p:sp>
      <p:sp>
        <p:nvSpPr>
          <p:cNvPr id="2" name="テキスト ボックス 1">
            <a:extLst>
              <a:ext uri="{FF2B5EF4-FFF2-40B4-BE49-F238E27FC236}">
                <a16:creationId xmlns:a16="http://schemas.microsoft.com/office/drawing/2014/main" id="{148D9E85-C1D0-E075-4659-E9CF564408E1}"/>
              </a:ext>
            </a:extLst>
          </p:cNvPr>
          <p:cNvSpPr txBox="1"/>
          <p:nvPr/>
        </p:nvSpPr>
        <p:spPr>
          <a:xfrm>
            <a:off x="340019" y="5108895"/>
            <a:ext cx="7272892" cy="830997"/>
          </a:xfrm>
          <a:prstGeom prst="rect">
            <a:avLst/>
          </a:prstGeom>
          <a:noFill/>
        </p:spPr>
        <p:txBody>
          <a:bodyPr wrap="square" rtlCol="0">
            <a:spAutoFit/>
          </a:bodyPr>
          <a:lstStyle/>
          <a:p>
            <a:r>
              <a:rPr kumimoji="1" lang="en-US" altLang="ja-JP" sz="2400" dirty="0"/>
              <a:t>=&gt;</a:t>
            </a:r>
            <a:r>
              <a:rPr kumimoji="1" lang="ja-JP" altLang="en-US" sz="2400" dirty="0"/>
              <a:t> ・</a:t>
            </a:r>
            <a:r>
              <a:rPr lang="ja-JP" altLang="en-US" sz="2400" dirty="0">
                <a:latin typeface="+mn-ea"/>
              </a:rPr>
              <a:t>欠損した原文データの重要な文脈情報の補完</a:t>
            </a:r>
            <a:br>
              <a:rPr lang="en-US" altLang="ja-JP" sz="2400" dirty="0">
                <a:latin typeface="+mn-ea"/>
              </a:rPr>
            </a:br>
            <a:r>
              <a:rPr lang="en-US" altLang="ja-JP" sz="2400" dirty="0">
                <a:latin typeface="+mn-ea"/>
              </a:rPr>
              <a:t>	</a:t>
            </a:r>
            <a:r>
              <a:rPr lang="ja-JP" altLang="en-US" sz="2400" dirty="0">
                <a:latin typeface="+mn-ea"/>
              </a:rPr>
              <a:t>・原文データの重要な文脈情報の強調</a:t>
            </a:r>
            <a:endParaRPr kumimoji="1" lang="ja-JP" altLang="en-US" sz="2400" dirty="0"/>
          </a:p>
        </p:txBody>
      </p:sp>
      <p:sp>
        <p:nvSpPr>
          <p:cNvPr id="4" name="テキスト ボックス 3">
            <a:extLst>
              <a:ext uri="{FF2B5EF4-FFF2-40B4-BE49-F238E27FC236}">
                <a16:creationId xmlns:a16="http://schemas.microsoft.com/office/drawing/2014/main" id="{F3CAD621-9B0F-3A9C-E04E-E1C7AB5EB8B3}"/>
              </a:ext>
            </a:extLst>
          </p:cNvPr>
          <p:cNvSpPr txBox="1"/>
          <p:nvPr/>
        </p:nvSpPr>
        <p:spPr>
          <a:xfrm>
            <a:off x="119742" y="159557"/>
            <a:ext cx="1571196" cy="584775"/>
          </a:xfrm>
          <a:prstGeom prst="rect">
            <a:avLst/>
          </a:prstGeom>
          <a:noFill/>
        </p:spPr>
        <p:txBody>
          <a:bodyPr wrap="square" rtlCol="0">
            <a:spAutoFit/>
          </a:bodyPr>
          <a:lstStyle/>
          <a:p>
            <a:r>
              <a:rPr kumimoji="1" lang="ja-JP" altLang="en-US" sz="3200" dirty="0"/>
              <a:t>考察</a:t>
            </a:r>
          </a:p>
        </p:txBody>
      </p:sp>
    </p:spTree>
    <p:extLst>
      <p:ext uri="{BB962C8B-B14F-4D97-AF65-F5344CB8AC3E}">
        <p14:creationId xmlns:p14="http://schemas.microsoft.com/office/powerpoint/2010/main" val="35151117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D31AC-2F1E-6E37-2CF5-BB502CF7B8D8}"/>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B4F0259A-2E57-2CA7-7C6B-FC317341350D}"/>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2: </a:t>
            </a:r>
            <a:r>
              <a:rPr lang="ja-JP" altLang="en-US" sz="3200" b="1" dirty="0">
                <a:latin typeface="+mn-ea"/>
              </a:rPr>
              <a:t>学習曲線 </a:t>
            </a:r>
            <a:r>
              <a:rPr lang="en-US" altLang="ja-JP" sz="3200" b="1" dirty="0">
                <a:latin typeface="+mn-ea"/>
              </a:rPr>
              <a:t>(</a:t>
            </a:r>
            <a:r>
              <a:rPr lang="ja-JP" altLang="en-US" sz="3200" b="1" dirty="0">
                <a:latin typeface="+mn-ea"/>
              </a:rPr>
              <a:t>重みパラメータ</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6E011F68-8FA1-D15E-649F-69B8D1B2CF72}"/>
              </a:ext>
            </a:extLst>
          </p:cNvPr>
          <p:cNvSpPr>
            <a:spLocks noGrp="1"/>
          </p:cNvSpPr>
          <p:nvPr>
            <p:ph type="sldNum" sz="quarter" idx="12"/>
          </p:nvPr>
        </p:nvSpPr>
        <p:spPr/>
        <p:txBody>
          <a:bodyPr/>
          <a:lstStyle/>
          <a:p>
            <a:fld id="{84E5AB44-6C43-4864-84E5-D75B94A07FCF}" type="slidenum">
              <a:rPr kumimoji="1" lang="ja-JP" altLang="en-US" smtClean="0"/>
              <a:t>26</a:t>
            </a:fld>
            <a:endParaRPr kumimoji="1" lang="ja-JP" altLang="en-US"/>
          </a:p>
        </p:txBody>
      </p:sp>
      <p:grpSp>
        <p:nvGrpSpPr>
          <p:cNvPr id="17" name="グループ化 16">
            <a:extLst>
              <a:ext uri="{FF2B5EF4-FFF2-40B4-BE49-F238E27FC236}">
                <a16:creationId xmlns:a16="http://schemas.microsoft.com/office/drawing/2014/main" id="{2AD075B3-446E-0B7A-7289-77699186B924}"/>
              </a:ext>
            </a:extLst>
          </p:cNvPr>
          <p:cNvGrpSpPr/>
          <p:nvPr/>
        </p:nvGrpSpPr>
        <p:grpSpPr>
          <a:xfrm>
            <a:off x="340467" y="2335648"/>
            <a:ext cx="8596509" cy="2436377"/>
            <a:chOff x="-239210" y="2693000"/>
            <a:chExt cx="8596509" cy="2436377"/>
          </a:xfrm>
        </p:grpSpPr>
        <p:pic>
          <p:nvPicPr>
            <p:cNvPr id="11" name="図 10">
              <a:extLst>
                <a:ext uri="{FF2B5EF4-FFF2-40B4-BE49-F238E27FC236}">
                  <a16:creationId xmlns:a16="http://schemas.microsoft.com/office/drawing/2014/main" id="{665A3CAD-46B1-ACB8-9F4A-63193D67C0D6}"/>
                </a:ext>
              </a:extLst>
            </p:cNvPr>
            <p:cNvPicPr>
              <a:picLocks noChangeAspect="1"/>
            </p:cNvPicPr>
            <p:nvPr/>
          </p:nvPicPr>
          <p:blipFill>
            <a:blip r:embed="rId3">
              <a:extLst>
                <a:ext uri="{28A0092B-C50C-407E-A947-70E740481C1C}">
                  <a14:useLocalDpi xmlns:a14="http://schemas.microsoft.com/office/drawing/2010/main" val="0"/>
                </a:ext>
              </a:extLst>
            </a:blip>
            <a:srcRect l="5377" t="11485" r="8826" b="6666"/>
            <a:stretch/>
          </p:blipFill>
          <p:spPr>
            <a:xfrm>
              <a:off x="4100811" y="2693000"/>
              <a:ext cx="4256488" cy="2436377"/>
            </a:xfrm>
            <a:prstGeom prst="rect">
              <a:avLst/>
            </a:prstGeom>
          </p:spPr>
        </p:pic>
        <p:pic>
          <p:nvPicPr>
            <p:cNvPr id="12" name="図 11">
              <a:extLst>
                <a:ext uri="{FF2B5EF4-FFF2-40B4-BE49-F238E27FC236}">
                  <a16:creationId xmlns:a16="http://schemas.microsoft.com/office/drawing/2014/main" id="{3973F931-1F3C-44CD-8967-CC2A137B66FD}"/>
                </a:ext>
              </a:extLst>
            </p:cNvPr>
            <p:cNvPicPr>
              <a:picLocks noChangeAspect="1"/>
            </p:cNvPicPr>
            <p:nvPr/>
          </p:nvPicPr>
          <p:blipFill>
            <a:blip r:embed="rId4">
              <a:extLst>
                <a:ext uri="{28A0092B-C50C-407E-A947-70E740481C1C}">
                  <a14:useLocalDpi xmlns:a14="http://schemas.microsoft.com/office/drawing/2010/main" val="0"/>
                </a:ext>
              </a:extLst>
            </a:blip>
            <a:srcRect l="5122" t="10864" r="7920" b="5716"/>
            <a:stretch/>
          </p:blipFill>
          <p:spPr>
            <a:xfrm>
              <a:off x="-239210" y="2693366"/>
              <a:ext cx="4231533" cy="2435643"/>
            </a:xfrm>
            <a:prstGeom prst="rect">
              <a:avLst/>
            </a:prstGeom>
          </p:spPr>
        </p:pic>
      </p:gr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DE4C7276-192C-2227-D10F-41908E646691}"/>
                  </a:ext>
                </a:extLst>
              </p:cNvPr>
              <p:cNvSpPr txBox="1"/>
              <p:nvPr/>
            </p:nvSpPr>
            <p:spPr>
              <a:xfrm>
                <a:off x="-15764" y="1870105"/>
                <a:ext cx="4696252" cy="369332"/>
              </a:xfrm>
              <a:prstGeom prst="rect">
                <a:avLst/>
              </a:prstGeom>
              <a:noFill/>
            </p:spPr>
            <p:txBody>
              <a:bodyPr wrap="square">
                <a:spAutoFit/>
              </a:bodyPr>
              <a:lstStyle/>
              <a:p>
                <a:pPr algn="l"/>
                <a:r>
                  <a:rPr kumimoji="1" lang="ja-JP" altLang="en-US" sz="1800" b="1" dirty="0"/>
                  <a:t>① 提案手法 </a:t>
                </a:r>
                <a:r>
                  <a:rPr kumimoji="1" lang="en-US" altLang="ja-JP" b="1" dirty="0"/>
                  <a:t>2</a:t>
                </a:r>
                <a:r>
                  <a:rPr kumimoji="1" lang="en-US" altLang="ja-JP" sz="1800" b="1" dirty="0"/>
                  <a:t>(</a:t>
                </a:r>
                <a:r>
                  <a:rPr kumimoji="1" lang="ja-JP" altLang="en-US" sz="1800" b="1" dirty="0"/>
                  <a:t>パラメータ</a:t>
                </a:r>
                <a14:m>
                  <m:oMath xmlns:m="http://schemas.openxmlformats.org/officeDocument/2006/math">
                    <m:r>
                      <a:rPr lang="en-US" altLang="ja-JP" sz="1800" b="1" i="0" smtClean="0">
                        <a:latin typeface="Cambria Math" panose="02040503050406030204" pitchFamily="18" charset="0"/>
                        <a:ea typeface="+mn-ea"/>
                      </a:rPr>
                      <m:t> </m:t>
                    </m:r>
                    <m:r>
                      <a:rPr lang="en-US" altLang="ja-JP" sz="1800" b="0" i="1" smtClean="0">
                        <a:latin typeface="Cambria Math" panose="02040503050406030204" pitchFamily="18" charset="0"/>
                        <a:ea typeface="+mn-ea"/>
                      </a:rPr>
                      <m:t>𝑝</m:t>
                    </m:r>
                    <m:r>
                      <a:rPr lang="en-US" altLang="ja-JP" sz="1800" b="0" i="1" smtClean="0">
                        <a:latin typeface="Cambria Math" panose="02040503050406030204" pitchFamily="18" charset="0"/>
                        <a:ea typeface="+mn-ea"/>
                      </a:rPr>
                      <m:t>,  </m:t>
                    </m:r>
                    <m:r>
                      <a:rPr lang="en-US" altLang="ja-JP" sz="1800" b="0" i="1" smtClean="0">
                        <a:latin typeface="Cambria Math" panose="02040503050406030204" pitchFamily="18" charset="0"/>
                        <a:ea typeface="+mn-ea"/>
                      </a:rPr>
                      <m:t>𝑞</m:t>
                    </m:r>
                    <m:r>
                      <a:rPr lang="en-US" altLang="ja-JP" sz="1800" b="0" i="1" smtClean="0">
                        <a:latin typeface="Cambria Math" panose="02040503050406030204" pitchFamily="18" charset="0"/>
                        <a:ea typeface="+mn-ea"/>
                      </a:rPr>
                      <m:t> </m:t>
                    </m:r>
                  </m:oMath>
                </a14:m>
                <a:r>
                  <a:rPr kumimoji="1" lang="ja-JP" altLang="en-US" sz="1800" b="1" dirty="0"/>
                  <a:t>の推移 </a:t>
                </a:r>
                <a:r>
                  <a:rPr kumimoji="1" lang="en-US" altLang="ja-JP" sz="1800" b="1" dirty="0"/>
                  <a:t>a=5)</a:t>
                </a:r>
                <a:endParaRPr kumimoji="1" lang="ja-JP" altLang="en-US" sz="1800" b="1" dirty="0"/>
              </a:p>
            </p:txBody>
          </p:sp>
        </mc:Choice>
        <mc:Fallback xmlns="">
          <p:sp>
            <p:nvSpPr>
              <p:cNvPr id="19" name="テキスト ボックス 18">
                <a:extLst>
                  <a:ext uri="{FF2B5EF4-FFF2-40B4-BE49-F238E27FC236}">
                    <a16:creationId xmlns:a16="http://schemas.microsoft.com/office/drawing/2014/main" id="{DE4C7276-192C-2227-D10F-41908E646691}"/>
                  </a:ext>
                </a:extLst>
              </p:cNvPr>
              <p:cNvSpPr txBox="1">
                <a:spLocks noRot="1" noChangeAspect="1" noMove="1" noResize="1" noEditPoints="1" noAdjustHandles="1" noChangeArrowheads="1" noChangeShapeType="1" noTextEdit="1"/>
              </p:cNvSpPr>
              <p:nvPr/>
            </p:nvSpPr>
            <p:spPr>
              <a:xfrm>
                <a:off x="-15764" y="1870105"/>
                <a:ext cx="4696252" cy="369332"/>
              </a:xfrm>
              <a:prstGeom prst="rect">
                <a:avLst/>
              </a:prstGeom>
              <a:blipFill>
                <a:blip r:embed="rId5"/>
                <a:stretch>
                  <a:fillRect l="-1038" t="-13333"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3A40FD68-8EF0-BEC4-CC73-2CB41001098A}"/>
                  </a:ext>
                </a:extLst>
              </p:cNvPr>
              <p:cNvSpPr txBox="1"/>
              <p:nvPr/>
            </p:nvSpPr>
            <p:spPr>
              <a:xfrm>
                <a:off x="4540470" y="1916508"/>
                <a:ext cx="4603530" cy="369332"/>
              </a:xfrm>
              <a:prstGeom prst="rect">
                <a:avLst/>
              </a:prstGeom>
              <a:noFill/>
            </p:spPr>
            <p:txBody>
              <a:bodyPr wrap="square">
                <a:spAutoFit/>
              </a:bodyPr>
              <a:lstStyle/>
              <a:p>
                <a:pPr algn="l"/>
                <a:r>
                  <a:rPr kumimoji="1" lang="ja-JP" altLang="en-US" sz="1800" b="1" dirty="0"/>
                  <a:t>② 従来手法 </a:t>
                </a:r>
                <a:r>
                  <a:rPr kumimoji="1" lang="en-US" altLang="ja-JP" sz="1800" b="1" dirty="0"/>
                  <a:t>(</a:t>
                </a:r>
                <a:r>
                  <a:rPr kumimoji="1" lang="ja-JP" altLang="en-US" sz="1800" b="1" dirty="0"/>
                  <a:t>パラメータ</a:t>
                </a:r>
                <a14:m>
                  <m:oMath xmlns:m="http://schemas.openxmlformats.org/officeDocument/2006/math">
                    <m:r>
                      <a:rPr lang="en-US" altLang="ja-JP" sz="1800" b="1" i="0" smtClean="0">
                        <a:latin typeface="Cambria Math" panose="02040503050406030204" pitchFamily="18" charset="0"/>
                        <a:ea typeface="+mn-ea"/>
                      </a:rPr>
                      <m:t> </m:t>
                    </m:r>
                    <m:r>
                      <a:rPr lang="en-US" altLang="ja-JP" sz="1800" b="0" i="1" smtClean="0">
                        <a:latin typeface="Cambria Math" panose="02040503050406030204" pitchFamily="18" charset="0"/>
                        <a:ea typeface="+mn-ea"/>
                      </a:rPr>
                      <m:t>𝑝</m:t>
                    </m:r>
                    <m:r>
                      <a:rPr lang="en-US" altLang="ja-JP" sz="1800" b="0" i="1" smtClean="0">
                        <a:latin typeface="Cambria Math" panose="02040503050406030204" pitchFamily="18" charset="0"/>
                        <a:ea typeface="+mn-ea"/>
                      </a:rPr>
                      <m:t>,  </m:t>
                    </m:r>
                    <m:r>
                      <a:rPr lang="en-US" altLang="ja-JP" sz="1800" b="0" i="1" smtClean="0">
                        <a:latin typeface="Cambria Math" panose="02040503050406030204" pitchFamily="18" charset="0"/>
                        <a:ea typeface="+mn-ea"/>
                      </a:rPr>
                      <m:t>𝑞</m:t>
                    </m:r>
                    <m:r>
                      <a:rPr lang="en-US" altLang="ja-JP" sz="1800" b="0" i="1" smtClean="0">
                        <a:latin typeface="Cambria Math" panose="02040503050406030204" pitchFamily="18" charset="0"/>
                        <a:ea typeface="+mn-ea"/>
                      </a:rPr>
                      <m:t> </m:t>
                    </m:r>
                  </m:oMath>
                </a14:m>
                <a:r>
                  <a:rPr kumimoji="1" lang="ja-JP" altLang="en-US" sz="1800" b="1" dirty="0"/>
                  <a:t>の推移</a:t>
                </a:r>
                <a:r>
                  <a:rPr kumimoji="1" lang="en-US" altLang="ja-JP" sz="1800" b="1" dirty="0"/>
                  <a:t>)</a:t>
                </a:r>
                <a:endParaRPr kumimoji="1" lang="ja-JP" altLang="en-US" sz="1800" b="1" dirty="0"/>
              </a:p>
            </p:txBody>
          </p:sp>
        </mc:Choice>
        <mc:Fallback xmlns="">
          <p:sp>
            <p:nvSpPr>
              <p:cNvPr id="21" name="テキスト ボックス 20">
                <a:extLst>
                  <a:ext uri="{FF2B5EF4-FFF2-40B4-BE49-F238E27FC236}">
                    <a16:creationId xmlns:a16="http://schemas.microsoft.com/office/drawing/2014/main" id="{3A40FD68-8EF0-BEC4-CC73-2CB41001098A}"/>
                  </a:ext>
                </a:extLst>
              </p:cNvPr>
              <p:cNvSpPr txBox="1">
                <a:spLocks noRot="1" noChangeAspect="1" noMove="1" noResize="1" noEditPoints="1" noAdjustHandles="1" noChangeArrowheads="1" noChangeShapeType="1" noTextEdit="1"/>
              </p:cNvSpPr>
              <p:nvPr/>
            </p:nvSpPr>
            <p:spPr>
              <a:xfrm>
                <a:off x="4540470" y="1916508"/>
                <a:ext cx="4603530" cy="369332"/>
              </a:xfrm>
              <a:prstGeom prst="rect">
                <a:avLst/>
              </a:prstGeom>
              <a:blipFill>
                <a:blip r:embed="rId6"/>
                <a:stretch>
                  <a:fillRect l="-1192" t="-11475" b="-24590"/>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B0F11DC1-B0BF-B8B1-449E-27EA36CDB970}"/>
              </a:ext>
            </a:extLst>
          </p:cNvPr>
          <p:cNvSpPr txBox="1"/>
          <p:nvPr/>
        </p:nvSpPr>
        <p:spPr>
          <a:xfrm>
            <a:off x="1481959" y="4700924"/>
            <a:ext cx="1891862" cy="369332"/>
          </a:xfrm>
          <a:prstGeom prst="rect">
            <a:avLst/>
          </a:prstGeom>
          <a:noFill/>
        </p:spPr>
        <p:txBody>
          <a:bodyPr wrap="square" rtlCol="0">
            <a:spAutoFit/>
          </a:bodyPr>
          <a:lstStyle/>
          <a:p>
            <a:pPr algn="ctr"/>
            <a:r>
              <a:rPr kumimoji="1" lang="en-US" altLang="ja-JP" dirty="0"/>
              <a:t>epochs</a:t>
            </a:r>
          </a:p>
        </p:txBody>
      </p:sp>
      <p:sp>
        <p:nvSpPr>
          <p:cNvPr id="23" name="テキスト ボックス 22">
            <a:extLst>
              <a:ext uri="{FF2B5EF4-FFF2-40B4-BE49-F238E27FC236}">
                <a16:creationId xmlns:a16="http://schemas.microsoft.com/office/drawing/2014/main" id="{A574A884-C167-2E63-E214-A63090B2A804}"/>
              </a:ext>
            </a:extLst>
          </p:cNvPr>
          <p:cNvSpPr txBox="1"/>
          <p:nvPr/>
        </p:nvSpPr>
        <p:spPr>
          <a:xfrm>
            <a:off x="5904064" y="4691399"/>
            <a:ext cx="1891862" cy="369332"/>
          </a:xfrm>
          <a:prstGeom prst="rect">
            <a:avLst/>
          </a:prstGeom>
          <a:noFill/>
        </p:spPr>
        <p:txBody>
          <a:bodyPr wrap="square" rtlCol="0">
            <a:spAutoFit/>
          </a:bodyPr>
          <a:lstStyle/>
          <a:p>
            <a:pPr algn="ctr"/>
            <a:r>
              <a:rPr kumimoji="1" lang="en-US" altLang="ja-JP" dirty="0"/>
              <a:t>epochs</a:t>
            </a:r>
          </a:p>
        </p:txBody>
      </p:sp>
      <p:sp>
        <p:nvSpPr>
          <p:cNvPr id="2" name="テキスト ボックス 1">
            <a:extLst>
              <a:ext uri="{FF2B5EF4-FFF2-40B4-BE49-F238E27FC236}">
                <a16:creationId xmlns:a16="http://schemas.microsoft.com/office/drawing/2014/main" id="{5870F5C3-2058-644F-EAE5-AA6DDF82E7A5}"/>
              </a:ext>
            </a:extLst>
          </p:cNvPr>
          <p:cNvSpPr txBox="1"/>
          <p:nvPr/>
        </p:nvSpPr>
        <p:spPr>
          <a:xfrm>
            <a:off x="340467" y="5209518"/>
            <a:ext cx="3157870" cy="369332"/>
          </a:xfrm>
          <a:prstGeom prst="rect">
            <a:avLst/>
          </a:prstGeom>
          <a:noFill/>
        </p:spPr>
        <p:txBody>
          <a:bodyPr wrap="square" rtlCol="0">
            <a:spAutoFit/>
          </a:bodyPr>
          <a:lstStyle/>
          <a:p>
            <a:r>
              <a:rPr kumimoji="1" lang="ja-JP" altLang="en-US" dirty="0"/>
              <a:t>学習後のパラメータの値</a:t>
            </a:r>
            <a:r>
              <a:rPr kumimoji="1" lang="en-US" altLang="ja-JP" dirty="0"/>
              <a:t>:</a:t>
            </a:r>
            <a:endParaRPr kumimoji="1" lang="ja-JP" altLang="en-US" dirty="0"/>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36159194-F36D-0E3B-ABAB-8DFDB3CEE6D0}"/>
                  </a:ext>
                </a:extLst>
              </p:cNvPr>
              <p:cNvSpPr txBox="1"/>
              <p:nvPr/>
            </p:nvSpPr>
            <p:spPr>
              <a:xfrm>
                <a:off x="365802" y="5578850"/>
                <a:ext cx="41746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pt-BR" altLang="ja-JP" i="1" smtClean="0">
                          <a:latin typeface="Cambria Math" panose="02040503050406030204" pitchFamily="18" charset="0"/>
                        </a:rPr>
                        <m:t>(</m:t>
                      </m:r>
                      <m:r>
                        <a:rPr kumimoji="1" lang="pt-BR" altLang="ja-JP" i="1" smtClean="0">
                          <a:latin typeface="Cambria Math" panose="02040503050406030204" pitchFamily="18" charset="0"/>
                        </a:rPr>
                        <m:t>𝑝</m:t>
                      </m:r>
                      <m:r>
                        <a:rPr kumimoji="1" lang="pt-BR" altLang="ja-JP" i="1" smtClean="0">
                          <a:latin typeface="Cambria Math" panose="02040503050406030204" pitchFamily="18" charset="0"/>
                        </a:rPr>
                        <m:t>, </m:t>
                      </m:r>
                      <m:r>
                        <a:rPr kumimoji="1" lang="pt-BR" altLang="ja-JP" i="1" smtClean="0">
                          <a:latin typeface="Cambria Math" panose="02040503050406030204" pitchFamily="18" charset="0"/>
                        </a:rPr>
                        <m:t>𝑞</m:t>
                      </m:r>
                      <m:r>
                        <a:rPr kumimoji="1" lang="en-US" altLang="ja-JP" b="0" i="1" smtClean="0">
                          <a:latin typeface="Cambria Math" panose="02040503050406030204" pitchFamily="18" charset="0"/>
                        </a:rPr>
                        <m:t>)= (0.362, </m:t>
                      </m:r>
                      <m:r>
                        <a:rPr kumimoji="1" lang="pt-BR" altLang="ja-JP" i="1">
                          <a:latin typeface="Cambria Math" panose="02040503050406030204" pitchFamily="18" charset="0"/>
                        </a:rPr>
                        <m:t>0</m:t>
                      </m:r>
                      <m:r>
                        <a:rPr kumimoji="1" lang="en-US" altLang="ja-JP" b="0" i="1" smtClean="0">
                          <a:latin typeface="Cambria Math" panose="02040503050406030204" pitchFamily="18" charset="0"/>
                        </a:rPr>
                        <m:t>.638)</m:t>
                      </m:r>
                    </m:oMath>
                  </m:oMathPara>
                </a14:m>
                <a:endParaRPr kumimoji="1" lang="ja-JP" altLang="en-US" dirty="0"/>
              </a:p>
            </p:txBody>
          </p:sp>
        </mc:Choice>
        <mc:Fallback xmlns="">
          <p:sp>
            <p:nvSpPr>
              <p:cNvPr id="3" name="テキスト ボックス 2">
                <a:extLst>
                  <a:ext uri="{FF2B5EF4-FFF2-40B4-BE49-F238E27FC236}">
                    <a16:creationId xmlns:a16="http://schemas.microsoft.com/office/drawing/2014/main" id="{36159194-F36D-0E3B-ABAB-8DFDB3CEE6D0}"/>
                  </a:ext>
                </a:extLst>
              </p:cNvPr>
              <p:cNvSpPr txBox="1">
                <a:spLocks noRot="1" noChangeAspect="1" noMove="1" noResize="1" noEditPoints="1" noAdjustHandles="1" noChangeArrowheads="1" noChangeShapeType="1" noTextEdit="1"/>
              </p:cNvSpPr>
              <p:nvPr/>
            </p:nvSpPr>
            <p:spPr>
              <a:xfrm>
                <a:off x="365802" y="5578850"/>
                <a:ext cx="4174668" cy="369332"/>
              </a:xfrm>
              <a:prstGeom prst="rect">
                <a:avLst/>
              </a:prstGeom>
              <a:blipFill>
                <a:blip r:embed="rId7"/>
                <a:stretch>
                  <a:fillRect b="-1639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22460F1E-91A9-14DD-E0DA-4DC04E778139}"/>
                  </a:ext>
                </a:extLst>
              </p:cNvPr>
              <p:cNvSpPr txBox="1"/>
              <p:nvPr/>
            </p:nvSpPr>
            <p:spPr>
              <a:xfrm>
                <a:off x="5143469" y="5584038"/>
                <a:ext cx="34130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pt-BR" altLang="ja-JP" i="1" smtClean="0">
                          <a:latin typeface="Cambria Math" panose="02040503050406030204" pitchFamily="18" charset="0"/>
                        </a:rPr>
                        <m:t>(</m:t>
                      </m:r>
                      <m:r>
                        <a:rPr kumimoji="1" lang="pt-BR" altLang="ja-JP" i="1" smtClean="0">
                          <a:latin typeface="Cambria Math" panose="02040503050406030204" pitchFamily="18" charset="0"/>
                        </a:rPr>
                        <m:t>𝑝</m:t>
                      </m:r>
                      <m:r>
                        <a:rPr kumimoji="1" lang="pt-BR" altLang="ja-JP" i="1" smtClean="0">
                          <a:latin typeface="Cambria Math" panose="02040503050406030204" pitchFamily="18" charset="0"/>
                        </a:rPr>
                        <m:t>, </m:t>
                      </m:r>
                      <m:r>
                        <a:rPr kumimoji="1" lang="pt-BR" altLang="ja-JP" i="1" smtClean="0">
                          <a:latin typeface="Cambria Math" panose="02040503050406030204" pitchFamily="18" charset="0"/>
                        </a:rPr>
                        <m:t>𝑞</m:t>
                      </m:r>
                      <m:r>
                        <a:rPr kumimoji="1" lang="en-US" altLang="ja-JP" b="0" i="1" smtClean="0">
                          <a:latin typeface="Cambria Math" panose="02040503050406030204" pitchFamily="18" charset="0"/>
                        </a:rPr>
                        <m:t>)</m:t>
                      </m:r>
                      <m:r>
                        <a:rPr kumimoji="1" lang="pt-BR" altLang="ja-JP" i="1">
                          <a:latin typeface="Cambria Math" panose="02040503050406030204" pitchFamily="18" charset="0"/>
                        </a:rPr>
                        <m:t>= (0.</m:t>
                      </m:r>
                      <m:r>
                        <a:rPr kumimoji="1" lang="en-US" altLang="ja-JP" b="0" i="1" smtClean="0">
                          <a:latin typeface="Cambria Math" panose="02040503050406030204" pitchFamily="18" charset="0"/>
                        </a:rPr>
                        <m:t>607</m:t>
                      </m:r>
                      <m:r>
                        <a:rPr kumimoji="1" lang="pt-BR" altLang="ja-JP" i="1">
                          <a:latin typeface="Cambria Math" panose="02040503050406030204" pitchFamily="18" charset="0"/>
                        </a:rPr>
                        <m:t>, </m:t>
                      </m:r>
                      <m:r>
                        <a:rPr kumimoji="1" lang="en-US" altLang="ja-JP" b="0" i="1" smtClean="0">
                          <a:latin typeface="Cambria Math" panose="02040503050406030204" pitchFamily="18" charset="0"/>
                        </a:rPr>
                        <m:t>0.393</m:t>
                      </m:r>
                      <m:r>
                        <a:rPr kumimoji="1" lang="pt-BR" altLang="ja-JP" i="1">
                          <a:latin typeface="Cambria Math" panose="02040503050406030204" pitchFamily="18" charset="0"/>
                        </a:rPr>
                        <m:t>)</m:t>
                      </m:r>
                    </m:oMath>
                  </m:oMathPara>
                </a14:m>
                <a:endParaRPr kumimoji="1" lang="ja-JP" altLang="en-US" dirty="0"/>
              </a:p>
            </p:txBody>
          </p:sp>
        </mc:Choice>
        <mc:Fallback xmlns="">
          <p:sp>
            <p:nvSpPr>
              <p:cNvPr id="4" name="テキスト ボックス 3">
                <a:extLst>
                  <a:ext uri="{FF2B5EF4-FFF2-40B4-BE49-F238E27FC236}">
                    <a16:creationId xmlns:a16="http://schemas.microsoft.com/office/drawing/2014/main" id="{22460F1E-91A9-14DD-E0DA-4DC04E778139}"/>
                  </a:ext>
                </a:extLst>
              </p:cNvPr>
              <p:cNvSpPr txBox="1">
                <a:spLocks noRot="1" noChangeAspect="1" noMove="1" noResize="1" noEditPoints="1" noAdjustHandles="1" noChangeArrowheads="1" noChangeShapeType="1" noTextEdit="1"/>
              </p:cNvSpPr>
              <p:nvPr/>
            </p:nvSpPr>
            <p:spPr>
              <a:xfrm>
                <a:off x="5143469" y="5584038"/>
                <a:ext cx="3413051" cy="369332"/>
              </a:xfrm>
              <a:prstGeom prst="rect">
                <a:avLst/>
              </a:prstGeom>
              <a:blipFill>
                <a:blip r:embed="rId8"/>
                <a:stretch>
                  <a:fillRect b="-16393"/>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39027B14-76E3-8577-0C38-8A0628D70569}"/>
              </a:ext>
            </a:extLst>
          </p:cNvPr>
          <p:cNvSpPr txBox="1"/>
          <p:nvPr/>
        </p:nvSpPr>
        <p:spPr>
          <a:xfrm>
            <a:off x="119742" y="159557"/>
            <a:ext cx="1571196" cy="584775"/>
          </a:xfrm>
          <a:prstGeom prst="rect">
            <a:avLst/>
          </a:prstGeom>
          <a:noFill/>
        </p:spPr>
        <p:txBody>
          <a:bodyPr wrap="square" rtlCol="0">
            <a:spAutoFit/>
          </a:bodyPr>
          <a:lstStyle/>
          <a:p>
            <a:r>
              <a:rPr kumimoji="1" lang="ja-JP" altLang="en-US" sz="3200" dirty="0"/>
              <a:t>考察</a:t>
            </a:r>
          </a:p>
        </p:txBody>
      </p:sp>
    </p:spTree>
    <p:extLst>
      <p:ext uri="{BB962C8B-B14F-4D97-AF65-F5344CB8AC3E}">
        <p14:creationId xmlns:p14="http://schemas.microsoft.com/office/powerpoint/2010/main" val="1636614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65A5E-2C2D-6ED0-7EF5-33344BF8562B}"/>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A8F63B05-F23E-A16A-0202-9BDE14D84118}"/>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a:t>
            </a:r>
            <a:r>
              <a:rPr lang="en-US" altLang="ja-JP" sz="3200" b="1" dirty="0">
                <a:latin typeface="+mn-ea"/>
              </a:rPr>
              <a:t>2(a=5)</a:t>
            </a:r>
            <a:r>
              <a:rPr lang="ja-JP" altLang="en-US" sz="3200" b="1" dirty="0">
                <a:latin typeface="+mn-ea"/>
              </a:rPr>
              <a:t>推論時のアテンションの変化</a:t>
            </a:r>
            <a:endParaRPr lang="en-US" altLang="ja-JP"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505FBB90-121A-5E6C-33ED-20462CCED03B}"/>
              </a:ext>
            </a:extLst>
          </p:cNvPr>
          <p:cNvSpPr>
            <a:spLocks noGrp="1"/>
          </p:cNvSpPr>
          <p:nvPr>
            <p:ph type="sldNum" sz="quarter" idx="12"/>
          </p:nvPr>
        </p:nvSpPr>
        <p:spPr/>
        <p:txBody>
          <a:bodyPr/>
          <a:lstStyle/>
          <a:p>
            <a:fld id="{84E5AB44-6C43-4864-84E5-D75B94A07FCF}" type="slidenum">
              <a:rPr kumimoji="1" lang="ja-JP" altLang="en-US" smtClean="0"/>
              <a:t>27</a:t>
            </a:fld>
            <a:endParaRPr kumimoji="1" lang="ja-JP" altLang="en-US"/>
          </a:p>
        </p:txBody>
      </p:sp>
      <p:pic>
        <p:nvPicPr>
          <p:cNvPr id="11" name="図 10">
            <a:extLst>
              <a:ext uri="{FF2B5EF4-FFF2-40B4-BE49-F238E27FC236}">
                <a16:creationId xmlns:a16="http://schemas.microsoft.com/office/drawing/2014/main" id="{50B5422E-5A10-03B0-409F-F2B563F27E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293" y="1277279"/>
            <a:ext cx="8332205" cy="5486453"/>
          </a:xfrm>
          <a:prstGeom prst="rect">
            <a:avLst/>
          </a:prstGeom>
        </p:spPr>
      </p:pic>
      <p:sp>
        <p:nvSpPr>
          <p:cNvPr id="12" name="テキスト ボックス 11">
            <a:extLst>
              <a:ext uri="{FF2B5EF4-FFF2-40B4-BE49-F238E27FC236}">
                <a16:creationId xmlns:a16="http://schemas.microsoft.com/office/drawing/2014/main" id="{BEE072A1-A9F5-685A-20B2-E25AB0A648D6}"/>
              </a:ext>
            </a:extLst>
          </p:cNvPr>
          <p:cNvSpPr txBox="1"/>
          <p:nvPr/>
        </p:nvSpPr>
        <p:spPr>
          <a:xfrm>
            <a:off x="546755" y="4110087"/>
            <a:ext cx="2884602" cy="369332"/>
          </a:xfrm>
          <a:prstGeom prst="rect">
            <a:avLst/>
          </a:prstGeom>
          <a:noFill/>
        </p:spPr>
        <p:txBody>
          <a:bodyPr wrap="square" rtlCol="0">
            <a:spAutoFit/>
          </a:bodyPr>
          <a:lstStyle/>
          <a:p>
            <a:r>
              <a:rPr kumimoji="1" lang="ja-JP" altLang="en-US" dirty="0"/>
              <a:t>提案手法 </a:t>
            </a:r>
            <a:r>
              <a:rPr kumimoji="1" lang="en-US" altLang="ja-JP" dirty="0"/>
              <a:t>2 (a=5)</a:t>
            </a:r>
            <a:endParaRPr kumimoji="1" lang="ja-JP" altLang="en-US" dirty="0"/>
          </a:p>
        </p:txBody>
      </p:sp>
      <p:sp>
        <p:nvSpPr>
          <p:cNvPr id="13" name="テキスト ボックス 12">
            <a:extLst>
              <a:ext uri="{FF2B5EF4-FFF2-40B4-BE49-F238E27FC236}">
                <a16:creationId xmlns:a16="http://schemas.microsoft.com/office/drawing/2014/main" id="{5AEFE375-805F-C27A-5FD6-AAC414481CC0}"/>
              </a:ext>
            </a:extLst>
          </p:cNvPr>
          <p:cNvSpPr txBox="1"/>
          <p:nvPr/>
        </p:nvSpPr>
        <p:spPr>
          <a:xfrm>
            <a:off x="421502" y="1253926"/>
            <a:ext cx="2884602" cy="369332"/>
          </a:xfrm>
          <a:prstGeom prst="rect">
            <a:avLst/>
          </a:prstGeom>
          <a:noFill/>
        </p:spPr>
        <p:txBody>
          <a:bodyPr wrap="square" rtlCol="0">
            <a:spAutoFit/>
          </a:bodyPr>
          <a:lstStyle/>
          <a:p>
            <a:r>
              <a:rPr kumimoji="1" lang="ja-JP" altLang="en-US" dirty="0"/>
              <a:t>従来手法 </a:t>
            </a:r>
            <a:r>
              <a:rPr kumimoji="1" lang="en-US" altLang="ja-JP" dirty="0"/>
              <a:t>(CAP)</a:t>
            </a:r>
            <a:endParaRPr kumimoji="1" lang="ja-JP" altLang="en-US" dirty="0"/>
          </a:p>
        </p:txBody>
      </p:sp>
      <p:cxnSp>
        <p:nvCxnSpPr>
          <p:cNvPr id="17" name="直線コネクタ 16">
            <a:extLst>
              <a:ext uri="{FF2B5EF4-FFF2-40B4-BE49-F238E27FC236}">
                <a16:creationId xmlns:a16="http://schemas.microsoft.com/office/drawing/2014/main" id="{B792010B-AFDD-7BF7-FCF4-F455DF41287F}"/>
              </a:ext>
            </a:extLst>
          </p:cNvPr>
          <p:cNvCxnSpPr>
            <a:cxnSpLocks/>
          </p:cNvCxnSpPr>
          <p:nvPr/>
        </p:nvCxnSpPr>
        <p:spPr>
          <a:xfrm>
            <a:off x="7304095" y="1752866"/>
            <a:ext cx="472179"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FFE49DEB-D0BF-59CB-72E3-914902212BA3}"/>
              </a:ext>
            </a:extLst>
          </p:cNvPr>
          <p:cNvCxnSpPr>
            <a:cxnSpLocks/>
          </p:cNvCxnSpPr>
          <p:nvPr/>
        </p:nvCxnSpPr>
        <p:spPr>
          <a:xfrm>
            <a:off x="7340258" y="4632968"/>
            <a:ext cx="472179"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4DC61D12-353D-1479-C17D-6DC5DC141B7B}"/>
              </a:ext>
            </a:extLst>
          </p:cNvPr>
          <p:cNvCxnSpPr>
            <a:cxnSpLocks/>
          </p:cNvCxnSpPr>
          <p:nvPr/>
        </p:nvCxnSpPr>
        <p:spPr>
          <a:xfrm>
            <a:off x="5977699" y="4632968"/>
            <a:ext cx="291365"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C27E36A1-FC58-76B8-4272-A1DA14A1BA72}"/>
              </a:ext>
            </a:extLst>
          </p:cNvPr>
          <p:cNvCxnSpPr>
            <a:cxnSpLocks/>
          </p:cNvCxnSpPr>
          <p:nvPr/>
        </p:nvCxnSpPr>
        <p:spPr>
          <a:xfrm>
            <a:off x="5977699" y="1757008"/>
            <a:ext cx="291365"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1F2A671D-7B34-4C58-C825-510C76627DAE}"/>
              </a:ext>
            </a:extLst>
          </p:cNvPr>
          <p:cNvCxnSpPr>
            <a:cxnSpLocks/>
          </p:cNvCxnSpPr>
          <p:nvPr/>
        </p:nvCxnSpPr>
        <p:spPr>
          <a:xfrm>
            <a:off x="1492231" y="4795966"/>
            <a:ext cx="712403"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6BF6A2E5-A47A-FED2-4B27-00C68ED10C14}"/>
              </a:ext>
            </a:extLst>
          </p:cNvPr>
          <p:cNvCxnSpPr>
            <a:cxnSpLocks/>
          </p:cNvCxnSpPr>
          <p:nvPr/>
        </p:nvCxnSpPr>
        <p:spPr>
          <a:xfrm>
            <a:off x="1528393" y="1910699"/>
            <a:ext cx="712403"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B34208C-796F-E9F9-2CF8-16D305FC0D37}"/>
              </a:ext>
            </a:extLst>
          </p:cNvPr>
          <p:cNvCxnSpPr>
            <a:cxnSpLocks/>
          </p:cNvCxnSpPr>
          <p:nvPr/>
        </p:nvCxnSpPr>
        <p:spPr>
          <a:xfrm>
            <a:off x="1711790" y="2198709"/>
            <a:ext cx="287491"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A1ED7845-71E0-159C-2B6C-17952F8430FE}"/>
              </a:ext>
            </a:extLst>
          </p:cNvPr>
          <p:cNvCxnSpPr>
            <a:cxnSpLocks/>
          </p:cNvCxnSpPr>
          <p:nvPr/>
        </p:nvCxnSpPr>
        <p:spPr>
          <a:xfrm>
            <a:off x="1711790" y="5086560"/>
            <a:ext cx="287491"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7483F093-97E0-765C-F414-A0CA333CC53F}"/>
              </a:ext>
            </a:extLst>
          </p:cNvPr>
          <p:cNvSpPr txBox="1"/>
          <p:nvPr/>
        </p:nvSpPr>
        <p:spPr>
          <a:xfrm>
            <a:off x="119742" y="159557"/>
            <a:ext cx="1571196" cy="584775"/>
          </a:xfrm>
          <a:prstGeom prst="rect">
            <a:avLst/>
          </a:prstGeom>
          <a:noFill/>
        </p:spPr>
        <p:txBody>
          <a:bodyPr wrap="square" rtlCol="0">
            <a:spAutoFit/>
          </a:bodyPr>
          <a:lstStyle/>
          <a:p>
            <a:r>
              <a:rPr kumimoji="1" lang="ja-JP" altLang="en-US" sz="3200" dirty="0"/>
              <a:t>考察</a:t>
            </a:r>
          </a:p>
        </p:txBody>
      </p:sp>
    </p:spTree>
    <p:extLst>
      <p:ext uri="{BB962C8B-B14F-4D97-AF65-F5344CB8AC3E}">
        <p14:creationId xmlns:p14="http://schemas.microsoft.com/office/powerpoint/2010/main" val="28252359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455C1-2436-661F-5367-8511AC7F646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72BF3BA-CE89-3B10-3DEA-8DD4597561FD}"/>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6F2EB280-5D8F-9A52-9C91-02AE3F42E091}"/>
              </a:ext>
            </a:extLst>
          </p:cNvPr>
          <p:cNvSpPr>
            <a:spLocks noGrp="1"/>
          </p:cNvSpPr>
          <p:nvPr>
            <p:ph idx="1"/>
          </p:nvPr>
        </p:nvSpPr>
        <p:spPr>
          <a:xfrm>
            <a:off x="856061" y="2134475"/>
            <a:ext cx="7429499" cy="3066177"/>
          </a:xfrm>
        </p:spPr>
        <p:txBody>
          <a:bodyPr>
            <a:normAutofit/>
          </a:bodyPr>
          <a:lstStyle/>
          <a:p>
            <a:r>
              <a:rPr lang="ja-JP" altLang="en-US" sz="2400" dirty="0"/>
              <a:t>はじめに</a:t>
            </a:r>
            <a:endParaRPr lang="en-US" altLang="ja-JP" sz="2400" dirty="0"/>
          </a:p>
          <a:p>
            <a:r>
              <a:rPr lang="ja-JP" altLang="en-US" sz="2400" dirty="0"/>
              <a:t>要素技術</a:t>
            </a:r>
            <a:endParaRPr lang="en-US" altLang="ja-JP" sz="2400" dirty="0"/>
          </a:p>
          <a:p>
            <a:r>
              <a:rPr lang="ja-JP" altLang="en-US" sz="2400" dirty="0"/>
              <a:t>提案手法</a:t>
            </a:r>
            <a:endParaRPr lang="en-US" altLang="ja-JP" sz="2400" dirty="0"/>
          </a:p>
          <a:p>
            <a:r>
              <a:rPr lang="ja-JP" altLang="en-US" sz="2400" dirty="0"/>
              <a:t>数値実験</a:t>
            </a:r>
            <a:endParaRPr lang="en-US" altLang="ja-JP" sz="2400" dirty="0"/>
          </a:p>
          <a:p>
            <a:r>
              <a:rPr lang="ja-JP" altLang="en-US" sz="2400" dirty="0">
                <a:solidFill>
                  <a:srgbClr val="F4B54B"/>
                </a:solidFill>
              </a:rPr>
              <a:t>まとめと今後の展望</a:t>
            </a:r>
            <a:endParaRPr lang="en-US" altLang="ja-JP" sz="2400" dirty="0">
              <a:solidFill>
                <a:srgbClr val="F4B54B"/>
              </a:solidFill>
            </a:endParaRPr>
          </a:p>
        </p:txBody>
      </p:sp>
      <p:sp>
        <p:nvSpPr>
          <p:cNvPr id="5" name="スライド番号プレースホルダー 4">
            <a:extLst>
              <a:ext uri="{FF2B5EF4-FFF2-40B4-BE49-F238E27FC236}">
                <a16:creationId xmlns:a16="http://schemas.microsoft.com/office/drawing/2014/main" id="{CE8EB3FF-FC5B-CA30-B9AB-540E76C0E0E4}"/>
              </a:ext>
            </a:extLst>
          </p:cNvPr>
          <p:cNvSpPr>
            <a:spLocks noGrp="1"/>
          </p:cNvSpPr>
          <p:nvPr>
            <p:ph type="sldNum" sz="quarter" idx="12"/>
          </p:nvPr>
        </p:nvSpPr>
        <p:spPr/>
        <p:txBody>
          <a:bodyPr/>
          <a:lstStyle/>
          <a:p>
            <a:fld id="{84E5AB44-6C43-4864-84E5-D75B94A07FCF}" type="slidenum">
              <a:rPr kumimoji="1" lang="ja-JP" altLang="en-US" smtClean="0"/>
              <a:t>28</a:t>
            </a:fld>
            <a:endParaRPr kumimoji="1" lang="ja-JP" altLang="en-US" dirty="0"/>
          </a:p>
        </p:txBody>
      </p:sp>
    </p:spTree>
    <p:extLst>
      <p:ext uri="{BB962C8B-B14F-4D97-AF65-F5344CB8AC3E}">
        <p14:creationId xmlns:p14="http://schemas.microsoft.com/office/powerpoint/2010/main" val="2671050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まとめ</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29</a:t>
            </a:fld>
            <a:endParaRPr kumimoji="1" lang="ja-JP" altLang="en-US"/>
          </a:p>
        </p:txBody>
      </p:sp>
      <p:sp>
        <p:nvSpPr>
          <p:cNvPr id="41" name="コンテンツ プレースホルダー 2">
            <a:extLst>
              <a:ext uri="{FF2B5EF4-FFF2-40B4-BE49-F238E27FC236}">
                <a16:creationId xmlns:a16="http://schemas.microsoft.com/office/drawing/2014/main" id="{B6CE2A65-0A9A-4443-993D-9F3E8C864BA1}"/>
              </a:ext>
            </a:extLst>
          </p:cNvPr>
          <p:cNvSpPr>
            <a:spLocks noGrp="1"/>
          </p:cNvSpPr>
          <p:nvPr>
            <p:ph idx="1"/>
          </p:nvPr>
        </p:nvSpPr>
        <p:spPr>
          <a:xfrm>
            <a:off x="411000" y="1807917"/>
            <a:ext cx="8733000" cy="4370343"/>
          </a:xfrm>
        </p:spPr>
        <p:txBody>
          <a:bodyPr anchor="t">
            <a:normAutofit/>
          </a:bodyPr>
          <a:lstStyle/>
          <a:p>
            <a:pPr>
              <a:buFont typeface="Arial" panose="020B0604020202020204" pitchFamily="34" charset="0"/>
              <a:buChar char="•"/>
            </a:pPr>
            <a:r>
              <a:rPr lang="en-US" altLang="ja-JP" sz="2400" cap="none" dirty="0">
                <a:solidFill>
                  <a:schemeClr val="tx1">
                    <a:lumMod val="95000"/>
                  </a:schemeClr>
                </a:solidFill>
              </a:rPr>
              <a:t>LLM API </a:t>
            </a:r>
            <a:r>
              <a:rPr lang="ja-JP" altLang="en-US" sz="2400" cap="none" dirty="0">
                <a:solidFill>
                  <a:schemeClr val="tx1">
                    <a:lumMod val="95000"/>
                  </a:schemeClr>
                </a:solidFill>
              </a:rPr>
              <a:t>を用いて原文データから要約文を事前に生成し</a:t>
            </a:r>
            <a:r>
              <a:rPr lang="en-US" altLang="ja-JP" sz="2400" cap="none" dirty="0">
                <a:solidFill>
                  <a:schemeClr val="tx1">
                    <a:lumMod val="95000"/>
                  </a:schemeClr>
                </a:solidFill>
              </a:rPr>
              <a:t>,</a:t>
            </a:r>
            <a:br>
              <a:rPr lang="en-US" altLang="ja-JP" sz="2400" cap="none" dirty="0">
                <a:solidFill>
                  <a:schemeClr val="tx1">
                    <a:lumMod val="95000"/>
                  </a:schemeClr>
                </a:solidFill>
              </a:rPr>
            </a:br>
            <a:r>
              <a:rPr lang="ja-JP" altLang="en-US" sz="2400" cap="none" dirty="0">
                <a:solidFill>
                  <a:schemeClr val="tx1">
                    <a:lumMod val="95000"/>
                  </a:schemeClr>
                </a:solidFill>
              </a:rPr>
              <a:t>要約文から得た分散表現や特徴を先行研究である </a:t>
            </a:r>
            <a:r>
              <a:rPr lang="en-US" altLang="ja-JP" sz="2400" cap="none" dirty="0">
                <a:solidFill>
                  <a:schemeClr val="tx1">
                    <a:lumMod val="95000"/>
                  </a:schemeClr>
                </a:solidFill>
              </a:rPr>
              <a:t>CAP </a:t>
            </a:r>
            <a:r>
              <a:rPr lang="ja-JP" altLang="en-US" sz="2400" cap="none" dirty="0">
                <a:solidFill>
                  <a:schemeClr val="tx1">
                    <a:lumMod val="95000"/>
                  </a:schemeClr>
                </a:solidFill>
              </a:rPr>
              <a:t>に</a:t>
            </a:r>
            <a:br>
              <a:rPr lang="en-US" altLang="ja-JP" sz="2400" cap="none" dirty="0">
                <a:solidFill>
                  <a:schemeClr val="tx1">
                    <a:lumMod val="95000"/>
                  </a:schemeClr>
                </a:solidFill>
              </a:rPr>
            </a:br>
            <a:r>
              <a:rPr lang="ja-JP" altLang="en-US" sz="2400" cap="none" dirty="0">
                <a:solidFill>
                  <a:schemeClr val="tx1">
                    <a:lumMod val="95000"/>
                  </a:schemeClr>
                </a:solidFill>
              </a:rPr>
              <a:t>組み込んだ新たなプーリング手法について提案</a:t>
            </a:r>
            <a:endParaRPr lang="en-US" altLang="ja-JP" sz="2400" cap="none" dirty="0">
              <a:solidFill>
                <a:schemeClr val="tx1">
                  <a:lumMod val="95000"/>
                </a:schemeClr>
              </a:solidFill>
            </a:endParaRPr>
          </a:p>
          <a:p>
            <a:pPr>
              <a:buFont typeface="Arial" panose="020B0604020202020204" pitchFamily="34" charset="0"/>
              <a:buChar char="•"/>
            </a:pPr>
            <a:endParaRPr lang="en-US" altLang="ja-JP" sz="2400" cap="none" dirty="0">
              <a:solidFill>
                <a:schemeClr val="tx1">
                  <a:lumMod val="95000"/>
                </a:schemeClr>
              </a:solidFill>
            </a:endParaRPr>
          </a:p>
          <a:p>
            <a:pPr>
              <a:buFont typeface="Arial" panose="020B0604020202020204" pitchFamily="34" charset="0"/>
              <a:buChar char="•"/>
            </a:pPr>
            <a:r>
              <a:rPr lang="ja-JP" altLang="en-US" sz="2400" cap="none" dirty="0">
                <a:solidFill>
                  <a:schemeClr val="tx1">
                    <a:lumMod val="95000"/>
                  </a:schemeClr>
                </a:solidFill>
              </a:rPr>
              <a:t>テキスト分類タスクにおいて </a:t>
            </a:r>
            <a:r>
              <a:rPr lang="en-US" altLang="ja-JP" sz="2400" cap="none" dirty="0">
                <a:solidFill>
                  <a:schemeClr val="tx1">
                    <a:lumMod val="95000"/>
                  </a:schemeClr>
                </a:solidFill>
              </a:rPr>
              <a:t>Accuracy, F1 </a:t>
            </a:r>
            <a:r>
              <a:rPr lang="ja-JP" altLang="en-US" sz="2400" cap="none" dirty="0">
                <a:solidFill>
                  <a:schemeClr val="tx1">
                    <a:lumMod val="95000"/>
                  </a:schemeClr>
                </a:solidFill>
              </a:rPr>
              <a:t>値ともに</a:t>
            </a:r>
            <a:br>
              <a:rPr lang="en-US" altLang="ja-JP" sz="2400" cap="none" dirty="0">
                <a:solidFill>
                  <a:schemeClr val="tx1">
                    <a:lumMod val="95000"/>
                  </a:schemeClr>
                </a:solidFill>
              </a:rPr>
            </a:br>
            <a:r>
              <a:rPr lang="ja-JP" altLang="en-US" sz="2400" cap="none" dirty="0">
                <a:solidFill>
                  <a:schemeClr val="tx1">
                    <a:lumMod val="95000"/>
                  </a:schemeClr>
                </a:solidFill>
              </a:rPr>
              <a:t>提案手法が従来手法を上回り</a:t>
            </a:r>
            <a:r>
              <a:rPr lang="en-US" altLang="ja-JP" sz="2400" cap="none" dirty="0">
                <a:solidFill>
                  <a:schemeClr val="tx1">
                    <a:lumMod val="95000"/>
                  </a:schemeClr>
                </a:solidFill>
              </a:rPr>
              <a:t>, </a:t>
            </a:r>
            <a:r>
              <a:rPr lang="ja-JP" altLang="en-US" sz="2400" cap="none" dirty="0">
                <a:solidFill>
                  <a:schemeClr val="tx1">
                    <a:lumMod val="95000"/>
                  </a:schemeClr>
                </a:solidFill>
              </a:rPr>
              <a:t>その有効性を確認</a:t>
            </a:r>
            <a:endParaRPr lang="en-US" altLang="ja-JP" sz="2400" cap="none" dirty="0">
              <a:solidFill>
                <a:schemeClr val="tx1">
                  <a:lumMod val="95000"/>
                </a:schemeClr>
              </a:solidFill>
            </a:endParaRPr>
          </a:p>
          <a:p>
            <a:pPr>
              <a:buFont typeface="Arial" panose="020B0604020202020204" pitchFamily="34" charset="0"/>
              <a:buChar char="•"/>
            </a:pPr>
            <a:endParaRPr lang="en-US" altLang="ja-JP" sz="2400" cap="none" dirty="0">
              <a:solidFill>
                <a:schemeClr val="tx1">
                  <a:lumMod val="95000"/>
                </a:schemeClr>
              </a:solidFill>
            </a:endParaRPr>
          </a:p>
        </p:txBody>
      </p:sp>
    </p:spTree>
    <p:extLst>
      <p:ext uri="{BB962C8B-B14F-4D97-AF65-F5344CB8AC3E}">
        <p14:creationId xmlns:p14="http://schemas.microsoft.com/office/powerpoint/2010/main" val="469587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rgbClr val="F4B54B"/>
                </a:solidFill>
              </a:rPr>
              <a:t>はじめに</a:t>
            </a:r>
            <a:endParaRPr lang="en-US" altLang="ja-JP" sz="2400" dirty="0">
              <a:solidFill>
                <a:srgbClr val="F4B54B"/>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chemeClr val="tx1">
                    <a:lumMod val="95000"/>
                  </a:schemeClr>
                </a:solidFill>
              </a:rPr>
              <a:t>提案手法</a:t>
            </a:r>
            <a:endParaRPr lang="en-US" altLang="ja-JP" sz="2400" dirty="0">
              <a:solidFill>
                <a:schemeClr val="tx1">
                  <a:lumMod val="95000"/>
                </a:schemeClr>
              </a:solidFill>
            </a:endParaRPr>
          </a:p>
          <a:p>
            <a:r>
              <a:rPr lang="ja-JP" altLang="en-US" sz="2400" dirty="0"/>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まとめと今後の展望</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3</a:t>
            </a:fld>
            <a:endParaRPr kumimoji="1" lang="ja-JP" altLang="en-US" dirty="0"/>
          </a:p>
        </p:txBody>
      </p:sp>
    </p:spTree>
    <p:extLst>
      <p:ext uri="{BB962C8B-B14F-4D97-AF65-F5344CB8AC3E}">
        <p14:creationId xmlns:p14="http://schemas.microsoft.com/office/powerpoint/2010/main" val="4199061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447CC-9AB5-09F8-B448-3B7EB5D4E71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A94E6B7-7F28-A9FC-52D3-7604A5B1C3DC}"/>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a:t>
            </a:r>
            <a:r>
              <a:rPr lang="ja-JP" altLang="en-US" sz="4050" dirty="0"/>
              <a:t>展望</a:t>
            </a:r>
            <a:endParaRPr lang="ja-JP" altLang="en-US" sz="4050" cap="none" dirty="0">
              <a:solidFill>
                <a:schemeClr val="tx1"/>
              </a:solidFill>
            </a:endParaRPr>
          </a:p>
        </p:txBody>
      </p:sp>
      <p:sp>
        <p:nvSpPr>
          <p:cNvPr id="5" name="スライド番号プレースホルダー 4">
            <a:extLst>
              <a:ext uri="{FF2B5EF4-FFF2-40B4-BE49-F238E27FC236}">
                <a16:creationId xmlns:a16="http://schemas.microsoft.com/office/drawing/2014/main" id="{ECB973ED-0871-FF47-89B9-6ECD4F8B853B}"/>
              </a:ext>
            </a:extLst>
          </p:cNvPr>
          <p:cNvSpPr>
            <a:spLocks noGrp="1"/>
          </p:cNvSpPr>
          <p:nvPr>
            <p:ph type="sldNum" sz="quarter" idx="12"/>
          </p:nvPr>
        </p:nvSpPr>
        <p:spPr/>
        <p:txBody>
          <a:bodyPr/>
          <a:lstStyle/>
          <a:p>
            <a:fld id="{84E5AB44-6C43-4864-84E5-D75B94A07FCF}" type="slidenum">
              <a:rPr kumimoji="1" lang="ja-JP" altLang="en-US" smtClean="0"/>
              <a:t>30</a:t>
            </a:fld>
            <a:endParaRPr kumimoji="1" lang="ja-JP" altLang="en-US"/>
          </a:p>
        </p:txBody>
      </p:sp>
      <mc:AlternateContent xmlns:mc="http://schemas.openxmlformats.org/markup-compatibility/2006" xmlns:a14="http://schemas.microsoft.com/office/drawing/2010/main">
        <mc:Choice Requires="a14">
          <p:sp>
            <p:nvSpPr>
              <p:cNvPr id="41" name="コンテンツ プレースホルダー 2">
                <a:extLst>
                  <a:ext uri="{FF2B5EF4-FFF2-40B4-BE49-F238E27FC236}">
                    <a16:creationId xmlns:a16="http://schemas.microsoft.com/office/drawing/2014/main" id="{7EB06F19-0BFD-AC6D-BFF9-7B0819EA9675}"/>
                  </a:ext>
                </a:extLst>
              </p:cNvPr>
              <p:cNvSpPr>
                <a:spLocks noGrp="1"/>
              </p:cNvSpPr>
              <p:nvPr>
                <p:ph idx="1"/>
              </p:nvPr>
            </p:nvSpPr>
            <p:spPr>
              <a:xfrm>
                <a:off x="411000" y="1807917"/>
                <a:ext cx="8733000" cy="4370343"/>
              </a:xfrm>
            </p:spPr>
            <p:txBody>
              <a:bodyPr anchor="t">
                <a:normAutofit/>
              </a:bodyPr>
              <a:lstStyle/>
              <a:p>
                <a:pPr>
                  <a:buFont typeface="Arial" panose="020B0604020202020204" pitchFamily="34" charset="0"/>
                  <a:buChar char="•"/>
                </a:pPr>
                <a:r>
                  <a:rPr lang="ja-JP" altLang="en-US" sz="2400" cap="none" dirty="0">
                    <a:solidFill>
                      <a:schemeClr val="tx1">
                        <a:lumMod val="95000"/>
                      </a:schemeClr>
                    </a:solidFill>
                  </a:rPr>
                  <a:t>要約文に対する妥当性の検討</a:t>
                </a:r>
                <a:br>
                  <a:rPr lang="en-US" altLang="ja-JP" sz="2400" cap="none" dirty="0">
                    <a:solidFill>
                      <a:schemeClr val="tx1">
                        <a:lumMod val="95000"/>
                      </a:schemeClr>
                    </a:solidFill>
                  </a:rPr>
                </a:br>
                <a:r>
                  <a:rPr lang="ja-JP" altLang="en-US" sz="2400" cap="none" dirty="0">
                    <a:solidFill>
                      <a:schemeClr val="tx1">
                        <a:lumMod val="95000"/>
                      </a:schemeClr>
                    </a:solidFill>
                  </a:rPr>
                  <a:t>および生成手法の改善</a:t>
                </a:r>
                <a:endParaRPr lang="en-US" altLang="ja-JP" sz="2400" cap="none" dirty="0">
                  <a:solidFill>
                    <a:schemeClr val="tx1">
                      <a:lumMod val="95000"/>
                    </a:schemeClr>
                  </a:solidFill>
                </a:endParaRPr>
              </a:p>
              <a:p>
                <a:pPr>
                  <a:buFont typeface="Arial" panose="020B0604020202020204" pitchFamily="34" charset="0"/>
                  <a:buChar char="•"/>
                </a:pPr>
                <a:endParaRPr lang="en-US" altLang="ja-JP" sz="2400" cap="none" dirty="0">
                  <a:solidFill>
                    <a:schemeClr val="tx1">
                      <a:lumMod val="95000"/>
                    </a:schemeClr>
                  </a:solidFill>
                </a:endParaRPr>
              </a:p>
              <a:p>
                <a:pPr>
                  <a:buFont typeface="Arial" panose="020B0604020202020204" pitchFamily="34" charset="0"/>
                  <a:buChar char="•"/>
                </a:pPr>
                <a:r>
                  <a:rPr lang="ja-JP" altLang="en-US" sz="2400" cap="none" dirty="0">
                    <a:solidFill>
                      <a:schemeClr val="tx1">
                        <a:lumMod val="95000"/>
                      </a:schemeClr>
                    </a:solidFill>
                  </a:rPr>
                  <a:t>他のタスクやデータセットにおける</a:t>
                </a:r>
                <a:br>
                  <a:rPr lang="en-US" altLang="ja-JP" sz="2400" cap="none" dirty="0">
                    <a:solidFill>
                      <a:schemeClr val="tx1">
                        <a:lumMod val="95000"/>
                      </a:schemeClr>
                    </a:solidFill>
                  </a:rPr>
                </a:br>
                <a:r>
                  <a:rPr lang="ja-JP" altLang="en-US" sz="2400" cap="none" dirty="0">
                    <a:solidFill>
                      <a:schemeClr val="tx1">
                        <a:lumMod val="95000"/>
                      </a:schemeClr>
                    </a:solidFill>
                  </a:rPr>
                  <a:t>提案手法の有効性の検証</a:t>
                </a:r>
                <a:endParaRPr lang="en-US" altLang="ja-JP" sz="2400" cap="none" dirty="0">
                  <a:solidFill>
                    <a:schemeClr val="tx1">
                      <a:lumMod val="95000"/>
                    </a:schemeClr>
                  </a:solidFill>
                </a:endParaRPr>
              </a:p>
              <a:p>
                <a:pPr>
                  <a:buFont typeface="Arial" panose="020B0604020202020204" pitchFamily="34" charset="0"/>
                  <a:buChar char="•"/>
                </a:pPr>
                <a:endParaRPr lang="en-US" altLang="ja-JP" sz="2400" cap="none" dirty="0">
                  <a:solidFill>
                    <a:schemeClr val="tx1">
                      <a:lumMod val="95000"/>
                    </a:schemeClr>
                  </a:solidFill>
                </a:endParaRPr>
              </a:p>
              <a:p>
                <a:pPr>
                  <a:buFont typeface="Arial" panose="020B0604020202020204" pitchFamily="34" charset="0"/>
                  <a:buChar char="•"/>
                </a:pPr>
                <a:r>
                  <a:rPr lang="ja-JP" altLang="en-US" sz="2400" cap="none" dirty="0">
                    <a:solidFill>
                      <a:schemeClr val="tx1">
                        <a:lumMod val="95000"/>
                      </a:schemeClr>
                    </a:solidFill>
                  </a:rPr>
                  <a:t>提案手法 </a:t>
                </a:r>
                <a:r>
                  <a:rPr lang="en-US" altLang="ja-JP" sz="2400" cap="none" dirty="0">
                    <a:solidFill>
                      <a:schemeClr val="tx1">
                        <a:lumMod val="95000"/>
                      </a:schemeClr>
                    </a:solidFill>
                  </a:rPr>
                  <a:t>2 </a:t>
                </a:r>
                <a:r>
                  <a:rPr lang="ja-JP" altLang="en-US" sz="2400" cap="none" dirty="0">
                    <a:solidFill>
                      <a:schemeClr val="tx1">
                        <a:lumMod val="95000"/>
                      </a:schemeClr>
                    </a:solidFill>
                  </a:rPr>
                  <a:t>におけるパラメータ </a:t>
                </a:r>
                <a14:m>
                  <m:oMath xmlns:m="http://schemas.openxmlformats.org/officeDocument/2006/math">
                    <m:r>
                      <a:rPr lang="ja-JP" altLang="en-US" sz="2400" i="1" cap="none" smtClean="0">
                        <a:solidFill>
                          <a:schemeClr val="tx1">
                            <a:lumMod val="95000"/>
                          </a:schemeClr>
                        </a:solidFill>
                        <a:latin typeface="Cambria Math" panose="02040503050406030204" pitchFamily="18" charset="0"/>
                      </a:rPr>
                      <m:t>𝛼</m:t>
                    </m:r>
                  </m:oMath>
                </a14:m>
                <a:r>
                  <a:rPr lang="en-US" altLang="ja-JP" sz="2400" cap="none" dirty="0">
                    <a:solidFill>
                      <a:schemeClr val="tx1">
                        <a:lumMod val="95000"/>
                      </a:schemeClr>
                    </a:solidFill>
                  </a:rPr>
                  <a:t> </a:t>
                </a:r>
                <a:r>
                  <a:rPr lang="ja-JP" altLang="en-US" sz="2400" cap="none" dirty="0">
                    <a:solidFill>
                      <a:schemeClr val="tx1">
                        <a:lumMod val="95000"/>
                      </a:schemeClr>
                    </a:solidFill>
                  </a:rPr>
                  <a:t>のチューニング</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p:txBody>
          </p:sp>
        </mc:Choice>
        <mc:Fallback xmlns="">
          <p:sp>
            <p:nvSpPr>
              <p:cNvPr id="41" name="コンテンツ プレースホルダー 2">
                <a:extLst>
                  <a:ext uri="{FF2B5EF4-FFF2-40B4-BE49-F238E27FC236}">
                    <a16:creationId xmlns:a16="http://schemas.microsoft.com/office/drawing/2014/main" id="{7EB06F19-0BFD-AC6D-BFF9-7B0819EA9675}"/>
                  </a:ext>
                </a:extLst>
              </p:cNvPr>
              <p:cNvSpPr>
                <a:spLocks noGrp="1" noRot="1" noChangeAspect="1" noMove="1" noResize="1" noEditPoints="1" noAdjustHandles="1" noChangeArrowheads="1" noChangeShapeType="1" noTextEdit="1"/>
              </p:cNvSpPr>
              <p:nvPr>
                <p:ph idx="1"/>
              </p:nvPr>
            </p:nvSpPr>
            <p:spPr>
              <a:xfrm>
                <a:off x="411000" y="1807917"/>
                <a:ext cx="8733000" cy="4370343"/>
              </a:xfrm>
              <a:blipFill>
                <a:blip r:embed="rId3"/>
                <a:stretch>
                  <a:fillRect l="-1465" t="-26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9333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31</a:t>
            </a:fld>
            <a:endParaRPr kumimoji="1" lang="ja-JP" altLang="en-US" dirty="0"/>
          </a:p>
        </p:txBody>
      </p:sp>
      <p:sp>
        <p:nvSpPr>
          <p:cNvPr id="5" name="テキスト ボックス 4">
            <a:extLst>
              <a:ext uri="{FF2B5EF4-FFF2-40B4-BE49-F238E27FC236}">
                <a16:creationId xmlns:a16="http://schemas.microsoft.com/office/drawing/2014/main" id="{05204266-CAD7-4CBC-8B8E-B95C64D5B470}"/>
              </a:ext>
            </a:extLst>
          </p:cNvPr>
          <p:cNvSpPr txBox="1"/>
          <p:nvPr/>
        </p:nvSpPr>
        <p:spPr>
          <a:xfrm>
            <a:off x="1446143" y="2905780"/>
            <a:ext cx="6251713" cy="584775"/>
          </a:xfrm>
          <a:prstGeom prst="rect">
            <a:avLst/>
          </a:prstGeom>
          <a:noFill/>
        </p:spPr>
        <p:txBody>
          <a:bodyPr wrap="square" rtlCol="0">
            <a:spAutoFit/>
          </a:bodyPr>
          <a:lstStyle/>
          <a:p>
            <a:pPr algn="ctr"/>
            <a:r>
              <a:rPr kumimoji="1" lang="ja-JP" altLang="en-US" sz="3200" dirty="0"/>
              <a:t>ご清聴ありがとうございました</a:t>
            </a:r>
          </a:p>
        </p:txBody>
      </p:sp>
    </p:spTree>
    <p:extLst>
      <p:ext uri="{BB962C8B-B14F-4D97-AF65-F5344CB8AC3E}">
        <p14:creationId xmlns:p14="http://schemas.microsoft.com/office/powerpoint/2010/main" val="27393374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32</a:t>
            </a:fld>
            <a:endParaRPr kumimoji="1" lang="ja-JP" altLang="en-US" dirty="0"/>
          </a:p>
        </p:txBody>
      </p:sp>
    </p:spTree>
    <p:extLst>
      <p:ext uri="{BB962C8B-B14F-4D97-AF65-F5344CB8AC3E}">
        <p14:creationId xmlns:p14="http://schemas.microsoft.com/office/powerpoint/2010/main" val="33904442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CF9D0D-8930-8A9D-B50B-76E0F30B1B5F}"/>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AC2B83CF-AFCD-947D-4280-A0C8C2F28F58}"/>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E22C6C60-8A6D-BFB6-3D1F-EB599F3871AD}"/>
              </a:ext>
            </a:extLst>
          </p:cNvPr>
          <p:cNvSpPr>
            <a:spLocks noGrp="1"/>
          </p:cNvSpPr>
          <p:nvPr>
            <p:ph type="sldNum" sz="quarter" idx="12"/>
          </p:nvPr>
        </p:nvSpPr>
        <p:spPr/>
        <p:txBody>
          <a:bodyPr/>
          <a:lstStyle/>
          <a:p>
            <a:fld id="{84E5AB44-6C43-4864-84E5-D75B94A07FCF}" type="slidenum">
              <a:rPr kumimoji="1" lang="ja-JP" altLang="en-US" smtClean="0"/>
              <a:pPr/>
              <a:t>33</a:t>
            </a:fld>
            <a:endParaRPr kumimoji="1" lang="ja-JP" altLang="en-US" dirty="0"/>
          </a:p>
        </p:txBody>
      </p:sp>
    </p:spTree>
    <p:extLst>
      <p:ext uri="{BB962C8B-B14F-4D97-AF65-F5344CB8AC3E}">
        <p14:creationId xmlns:p14="http://schemas.microsoft.com/office/powerpoint/2010/main" val="16443369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C9F0F-4C3F-E22C-475A-025286E651E1}"/>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A0ADBF40-1FD5-18C2-AF37-36709BDB8A28}"/>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ラベル推定プロンプト</a:t>
            </a:r>
            <a:r>
              <a:rPr lang="en-US" altLang="ja-JP" sz="3200" b="1" dirty="0">
                <a:latin typeface="+mn-ea"/>
              </a:rPr>
              <a:t>:</a:t>
            </a:r>
            <a:r>
              <a:rPr lang="ja-JP" altLang="en-US" sz="3200" b="1" dirty="0">
                <a:latin typeface="+mn-ea"/>
              </a:rPr>
              <a:t> </a:t>
            </a:r>
            <a:r>
              <a:rPr lang="en-US" altLang="ja-JP" sz="3200" b="1" dirty="0">
                <a:latin typeface="+mn-ea"/>
              </a:rPr>
              <a:t>(</a:t>
            </a:r>
            <a:r>
              <a:rPr lang="en-US" altLang="ja-JP" sz="3200" b="1" dirty="0" err="1">
                <a:latin typeface="+mn-ea"/>
              </a:rPr>
              <a:t>plamo</a:t>
            </a:r>
            <a:r>
              <a:rPr lang="en-US" altLang="ja-JP" sz="3200" b="1" dirty="0">
                <a:latin typeface="+mn-ea"/>
              </a:rPr>
              <a:t>-prime)</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6426FB9C-8AC5-0FC0-CBE6-203E32627E25}"/>
              </a:ext>
            </a:extLst>
          </p:cNvPr>
          <p:cNvSpPr>
            <a:spLocks noGrp="1"/>
          </p:cNvSpPr>
          <p:nvPr>
            <p:ph type="sldNum" sz="quarter" idx="12"/>
          </p:nvPr>
        </p:nvSpPr>
        <p:spPr/>
        <p:txBody>
          <a:bodyPr/>
          <a:lstStyle/>
          <a:p>
            <a:fld id="{84E5AB44-6C43-4864-84E5-D75B94A07FCF}" type="slidenum">
              <a:rPr kumimoji="1" lang="ja-JP" altLang="en-US" smtClean="0"/>
              <a:t>34</a:t>
            </a:fld>
            <a:endParaRPr kumimoji="1" lang="ja-JP" altLang="en-US"/>
          </a:p>
        </p:txBody>
      </p:sp>
      <p:pic>
        <p:nvPicPr>
          <p:cNvPr id="4" name="図 3">
            <a:extLst>
              <a:ext uri="{FF2B5EF4-FFF2-40B4-BE49-F238E27FC236}">
                <a16:creationId xmlns:a16="http://schemas.microsoft.com/office/drawing/2014/main" id="{8CFB5BA7-8989-9D1C-379E-C6073C2C644B}"/>
              </a:ext>
            </a:extLst>
          </p:cNvPr>
          <p:cNvPicPr>
            <a:picLocks noChangeAspect="1"/>
          </p:cNvPicPr>
          <p:nvPr/>
        </p:nvPicPr>
        <p:blipFill>
          <a:blip r:embed="rId3"/>
          <a:stretch>
            <a:fillRect/>
          </a:stretch>
        </p:blipFill>
        <p:spPr>
          <a:xfrm>
            <a:off x="1595437" y="1266825"/>
            <a:ext cx="5953125" cy="4324350"/>
          </a:xfrm>
          <a:prstGeom prst="rect">
            <a:avLst/>
          </a:prstGeom>
        </p:spPr>
      </p:pic>
    </p:spTree>
    <p:extLst>
      <p:ext uri="{BB962C8B-B14F-4D97-AF65-F5344CB8AC3E}">
        <p14:creationId xmlns:p14="http://schemas.microsoft.com/office/powerpoint/2010/main" val="15861319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73747-776B-7115-2AB4-EFEBC5504770}"/>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7F58BD31-9CF4-614E-BBC6-CB8E681B3A81}"/>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ラベル推定プロンプト</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23FD564A-CEA5-1949-8C14-A430E7E63119}"/>
              </a:ext>
            </a:extLst>
          </p:cNvPr>
          <p:cNvSpPr>
            <a:spLocks noGrp="1"/>
          </p:cNvSpPr>
          <p:nvPr>
            <p:ph type="sldNum" sz="quarter" idx="12"/>
          </p:nvPr>
        </p:nvSpPr>
        <p:spPr/>
        <p:txBody>
          <a:bodyPr/>
          <a:lstStyle/>
          <a:p>
            <a:fld id="{84E5AB44-6C43-4864-84E5-D75B94A07FCF}" type="slidenum">
              <a:rPr kumimoji="1" lang="ja-JP" altLang="en-US" smtClean="0"/>
              <a:t>35</a:t>
            </a:fld>
            <a:endParaRPr kumimoji="1" lang="ja-JP" altLang="en-US"/>
          </a:p>
        </p:txBody>
      </p:sp>
      <p:pic>
        <p:nvPicPr>
          <p:cNvPr id="3" name="図 2">
            <a:extLst>
              <a:ext uri="{FF2B5EF4-FFF2-40B4-BE49-F238E27FC236}">
                <a16:creationId xmlns:a16="http://schemas.microsoft.com/office/drawing/2014/main" id="{AD62BA68-040F-9260-86C3-8C7F8575C856}"/>
              </a:ext>
            </a:extLst>
          </p:cNvPr>
          <p:cNvPicPr>
            <a:picLocks noChangeAspect="1"/>
          </p:cNvPicPr>
          <p:nvPr/>
        </p:nvPicPr>
        <p:blipFill>
          <a:blip r:embed="rId3"/>
          <a:stretch>
            <a:fillRect/>
          </a:stretch>
        </p:blipFill>
        <p:spPr>
          <a:xfrm>
            <a:off x="1600200" y="1338262"/>
            <a:ext cx="5943600" cy="4181475"/>
          </a:xfrm>
          <a:prstGeom prst="rect">
            <a:avLst/>
          </a:prstGeom>
        </p:spPr>
      </p:pic>
      <p:sp>
        <p:nvSpPr>
          <p:cNvPr id="5" name="テキスト ボックス 4">
            <a:extLst>
              <a:ext uri="{FF2B5EF4-FFF2-40B4-BE49-F238E27FC236}">
                <a16:creationId xmlns:a16="http://schemas.microsoft.com/office/drawing/2014/main" id="{C6A3AAC6-4016-7C8F-FC6A-D2177A651597}"/>
              </a:ext>
            </a:extLst>
          </p:cNvPr>
          <p:cNvSpPr txBox="1"/>
          <p:nvPr/>
        </p:nvSpPr>
        <p:spPr>
          <a:xfrm>
            <a:off x="1741714" y="5910943"/>
            <a:ext cx="5402624" cy="646331"/>
          </a:xfrm>
          <a:prstGeom prst="rect">
            <a:avLst/>
          </a:prstGeom>
          <a:noFill/>
        </p:spPr>
        <p:txBody>
          <a:bodyPr wrap="square" rtlCol="0">
            <a:spAutoFit/>
          </a:bodyPr>
          <a:lstStyle/>
          <a:p>
            <a:r>
              <a:rPr kumimoji="1" lang="ja-JP" altLang="en-US" dirty="0"/>
              <a:t>出力例 </a:t>
            </a:r>
            <a:r>
              <a:rPr kumimoji="1" lang="en-US" altLang="ja-JP" dirty="0"/>
              <a:t>: {“results”:{“1st”: 6, “2nd”: 5, “3rd”: 2}}</a:t>
            </a:r>
          </a:p>
          <a:p>
            <a:r>
              <a:rPr kumimoji="1" lang="ja-JP" altLang="en-US" dirty="0"/>
              <a:t>温度パラメータ </a:t>
            </a:r>
            <a:r>
              <a:rPr kumimoji="1" lang="en-US" altLang="ja-JP" dirty="0"/>
              <a:t>: 0.0</a:t>
            </a:r>
            <a:r>
              <a:rPr kumimoji="1" lang="ja-JP" altLang="en-US"/>
              <a:t>　</a:t>
            </a:r>
            <a:endParaRPr kumimoji="1" lang="ja-JP" altLang="en-US" dirty="0"/>
          </a:p>
        </p:txBody>
      </p:sp>
    </p:spTree>
    <p:extLst>
      <p:ext uri="{BB962C8B-B14F-4D97-AF65-F5344CB8AC3E}">
        <p14:creationId xmlns:p14="http://schemas.microsoft.com/office/powerpoint/2010/main" val="14042202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97949-AEEC-5743-3FEA-1DDE057342D3}"/>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67481E75-2D1C-E42E-008F-ED0556FBC223}"/>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CB59D890-3D15-B123-E443-4B15946D52F5}"/>
              </a:ext>
            </a:extLst>
          </p:cNvPr>
          <p:cNvSpPr>
            <a:spLocks noGrp="1"/>
          </p:cNvSpPr>
          <p:nvPr>
            <p:ph type="sldNum" sz="quarter" idx="12"/>
          </p:nvPr>
        </p:nvSpPr>
        <p:spPr/>
        <p:txBody>
          <a:bodyPr/>
          <a:lstStyle/>
          <a:p>
            <a:fld id="{84E5AB44-6C43-4864-84E5-D75B94A07FCF}" type="slidenum">
              <a:rPr kumimoji="1" lang="ja-JP" altLang="en-US" smtClean="0"/>
              <a:t>36</a:t>
            </a:fld>
            <a:endParaRPr kumimoji="1" lang="ja-JP" altLang="en-US"/>
          </a:p>
        </p:txBody>
      </p:sp>
      <p:graphicFrame>
        <p:nvGraphicFramePr>
          <p:cNvPr id="3" name="表 2">
            <a:extLst>
              <a:ext uri="{FF2B5EF4-FFF2-40B4-BE49-F238E27FC236}">
                <a16:creationId xmlns:a16="http://schemas.microsoft.com/office/drawing/2014/main" id="{002DFEA2-DA9D-AAD0-9DE9-919DC6D89B7B}"/>
              </a:ext>
            </a:extLst>
          </p:cNvPr>
          <p:cNvGraphicFramePr>
            <a:graphicFrameLocks noGrp="1"/>
          </p:cNvGraphicFramePr>
          <p:nvPr>
            <p:extLst>
              <p:ext uri="{D42A27DB-BD31-4B8C-83A1-F6EECF244321}">
                <p14:modId xmlns:p14="http://schemas.microsoft.com/office/powerpoint/2010/main" val="635606718"/>
              </p:ext>
            </p:extLst>
          </p:nvPr>
        </p:nvGraphicFramePr>
        <p:xfrm>
          <a:off x="718046" y="932538"/>
          <a:ext cx="7499198" cy="4087256"/>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en-US" altLang="ja-JP" sz="2400" b="1" dirty="0"/>
                        <a:t>Zero-Shot (Top-k, k=1)</a:t>
                      </a:r>
                      <a:endParaRPr kumimoji="1" lang="ja-JP" altLang="en-US" sz="2400" b="1" dirty="0"/>
                    </a:p>
                  </a:txBody>
                  <a:tcPr marL="68580" marR="68580" marT="34290" marB="34290" anchor="ctr"/>
                </a:tc>
                <a:tc>
                  <a:txBody>
                    <a:bodyPr/>
                    <a:lstStyle/>
                    <a:p>
                      <a:pPr algn="ctr"/>
                      <a:r>
                        <a:rPr kumimoji="1" lang="en-US" altLang="ja-JP" sz="2800" b="1" u="none" dirty="0">
                          <a:solidFill>
                            <a:schemeClr val="tx1"/>
                          </a:solidFill>
                        </a:rPr>
                        <a:t>0.3029</a:t>
                      </a:r>
                    </a:p>
                  </a:txBody>
                  <a:tcPr marL="68580" marR="68580" marT="34290" marB="34290" anchor="ctr"/>
                </a:tc>
                <a:tc>
                  <a:txBody>
                    <a:bodyPr/>
                    <a:lstStyle/>
                    <a:p>
                      <a:pPr algn="ctr"/>
                      <a:r>
                        <a:rPr kumimoji="1" lang="en-US" altLang="ja-JP" sz="2800" b="1" u="none" dirty="0">
                          <a:solidFill>
                            <a:schemeClr val="tx1"/>
                          </a:solidFill>
                        </a:rPr>
                        <a:t>0.2591</a:t>
                      </a:r>
                      <a:endParaRPr kumimoji="1" lang="ja-JP" altLang="en-US" sz="28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693152">
                <a:tc>
                  <a:txBody>
                    <a:bodyPr/>
                    <a:lstStyle/>
                    <a:p>
                      <a:pPr algn="l"/>
                      <a:r>
                        <a:rPr kumimoji="1" lang="en-US" altLang="ja-JP" sz="2400" b="1" dirty="0"/>
                        <a:t>Zero-Shot (Top-k, k=3)</a:t>
                      </a:r>
                      <a:endParaRPr kumimoji="1" lang="ja-JP" altLang="en-US" sz="2400" b="1" dirty="0"/>
                    </a:p>
                  </a:txBody>
                  <a:tcPr marL="68580" marR="68580" marT="34290" marB="34290" anchor="ctr"/>
                </a:tc>
                <a:tc>
                  <a:txBody>
                    <a:bodyPr/>
                    <a:lstStyle/>
                    <a:p>
                      <a:pPr algn="ctr"/>
                      <a:r>
                        <a:rPr kumimoji="1" lang="en-US" altLang="ja-JP" sz="2800" b="1" dirty="0">
                          <a:solidFill>
                            <a:schemeClr val="tx1"/>
                          </a:solidFill>
                        </a:rPr>
                        <a:t>0.4959</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0.4738</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1998187058"/>
                  </a:ext>
                </a:extLst>
              </a:tr>
              <a:tr h="693152">
                <a:tc>
                  <a:txBody>
                    <a:bodyPr/>
                    <a:lstStyle/>
                    <a:p>
                      <a:pPr algn="l"/>
                      <a:r>
                        <a:rPr kumimoji="1" lang="en-US" altLang="ja-JP" sz="2400" b="1" dirty="0"/>
                        <a:t>Few-Shot (Top-k, k=1)</a:t>
                      </a:r>
                      <a:endParaRPr kumimoji="1" lang="ja-JP" altLang="en-US" sz="2400" b="1" dirty="0"/>
                    </a:p>
                  </a:txBody>
                  <a:tcPr marL="68580" marR="68580" marT="34290" marB="34290" anchor="ctr"/>
                </a:tc>
                <a:tc>
                  <a:txBody>
                    <a:bodyPr/>
                    <a:lstStyle/>
                    <a:p>
                      <a:pPr algn="ctr"/>
                      <a:r>
                        <a:rPr kumimoji="1" lang="en-US" altLang="ja-JP" sz="2800" b="1" dirty="0">
                          <a:solidFill>
                            <a:schemeClr val="tx1"/>
                          </a:solidFill>
                        </a:rPr>
                        <a:t>0.3355</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0.2885</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3635947429"/>
                  </a:ext>
                </a:extLst>
              </a:tr>
              <a:tr h="79719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2400" b="1" dirty="0"/>
                        <a:t>Few-Shot (Top-k, k=3)</a:t>
                      </a:r>
                      <a:endParaRPr kumimoji="1" lang="ja-JP" altLang="en-US" sz="2400" b="1" dirty="0"/>
                    </a:p>
                  </a:txBody>
                  <a:tcPr marL="68580" marR="68580" marT="34290" marB="34290" anchor="ctr"/>
                </a:tc>
                <a:tc>
                  <a:txBody>
                    <a:bodyPr/>
                    <a:lstStyle/>
                    <a:p>
                      <a:pPr algn="ctr"/>
                      <a:r>
                        <a:rPr kumimoji="1" lang="en-US" altLang="ja-JP" sz="2800" dirty="0">
                          <a:solidFill>
                            <a:srgbClr val="FFFF00"/>
                          </a:solidFill>
                        </a:rPr>
                        <a:t>0.5964</a:t>
                      </a:r>
                      <a:endParaRPr kumimoji="1" lang="ja-JP" altLang="en-US" sz="2800" dirty="0">
                        <a:solidFill>
                          <a:srgbClr val="FFFF00"/>
                        </a:solidFill>
                      </a:endParaRPr>
                    </a:p>
                  </a:txBody>
                  <a:tcPr marL="68580" marR="68580" marT="34290" marB="34290" anchor="ctr"/>
                </a:tc>
                <a:tc>
                  <a:txBody>
                    <a:bodyPr/>
                    <a:lstStyle/>
                    <a:p>
                      <a:pPr algn="ctr"/>
                      <a:r>
                        <a:rPr kumimoji="1" lang="en-US" altLang="ja-JP" sz="2800" dirty="0">
                          <a:solidFill>
                            <a:srgbClr val="FFFF00"/>
                          </a:solidFill>
                        </a:rPr>
                        <a:t>0.6106</a:t>
                      </a:r>
                      <a:endParaRPr kumimoji="1" lang="ja-JP" altLang="en-US" sz="2800" dirty="0">
                        <a:solidFill>
                          <a:srgbClr val="FFFF00"/>
                        </a:solidFill>
                      </a:endParaRPr>
                    </a:p>
                  </a:txBody>
                  <a:tcPr marL="68580" marR="68580" marT="34290" marB="34290" anchor="ctr"/>
                </a:tc>
                <a:extLst>
                  <a:ext uri="{0D108BD9-81ED-4DB2-BD59-A6C34878D82A}">
                    <a16:rowId xmlns:a16="http://schemas.microsoft.com/office/drawing/2014/main" val="2521943963"/>
                  </a:ext>
                </a:extLst>
              </a:tr>
            </a:tbl>
          </a:graphicData>
        </a:graphic>
      </p:graphicFrame>
    </p:spTree>
    <p:extLst>
      <p:ext uri="{BB962C8B-B14F-4D97-AF65-F5344CB8AC3E}">
        <p14:creationId xmlns:p14="http://schemas.microsoft.com/office/powerpoint/2010/main" val="6514854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999EAB0B-6046-DF8E-CE72-8D232CF501A2}"/>
              </a:ext>
            </a:extLst>
          </p:cNvPr>
          <p:cNvSpPr>
            <a:spLocks noGrp="1"/>
          </p:cNvSpPr>
          <p:nvPr>
            <p:ph type="sldNum" sz="quarter" idx="12"/>
          </p:nvPr>
        </p:nvSpPr>
        <p:spPr/>
        <p:txBody>
          <a:bodyPr/>
          <a:lstStyle/>
          <a:p>
            <a:fld id="{84E5AB44-6C43-4864-84E5-D75B94A07FCF}" type="slidenum">
              <a:rPr kumimoji="1" lang="ja-JP" altLang="en-US" smtClean="0"/>
              <a:pPr/>
              <a:t>37</a:t>
            </a:fld>
            <a:endParaRPr kumimoji="1" lang="ja-JP" altLang="en-US" dirty="0"/>
          </a:p>
        </p:txBody>
      </p:sp>
      <p:pic>
        <p:nvPicPr>
          <p:cNvPr id="6" name="図 5">
            <a:extLst>
              <a:ext uri="{FF2B5EF4-FFF2-40B4-BE49-F238E27FC236}">
                <a16:creationId xmlns:a16="http://schemas.microsoft.com/office/drawing/2014/main" id="{DA86FB6F-CDD7-A9AF-41C0-150DA5DA9D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788" y="1506252"/>
            <a:ext cx="4203480" cy="3655200"/>
          </a:xfrm>
          <a:prstGeom prst="rect">
            <a:avLst/>
          </a:prstGeom>
        </p:spPr>
      </p:pic>
      <p:pic>
        <p:nvPicPr>
          <p:cNvPr id="8" name="図 7">
            <a:extLst>
              <a:ext uri="{FF2B5EF4-FFF2-40B4-BE49-F238E27FC236}">
                <a16:creationId xmlns:a16="http://schemas.microsoft.com/office/drawing/2014/main" id="{9D59C544-23FC-01F7-3E5E-1A59434E0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2732" y="1506252"/>
            <a:ext cx="4203480" cy="3655200"/>
          </a:xfrm>
          <a:prstGeom prst="rect">
            <a:avLst/>
          </a:prstGeom>
        </p:spPr>
      </p:pic>
      <p:sp>
        <p:nvSpPr>
          <p:cNvPr id="10" name="テキスト ボックス 9">
            <a:extLst>
              <a:ext uri="{FF2B5EF4-FFF2-40B4-BE49-F238E27FC236}">
                <a16:creationId xmlns:a16="http://schemas.microsoft.com/office/drawing/2014/main" id="{DE1221D9-A5B0-285A-A436-8D851F14279C}"/>
              </a:ext>
            </a:extLst>
          </p:cNvPr>
          <p:cNvSpPr txBox="1"/>
          <p:nvPr/>
        </p:nvSpPr>
        <p:spPr>
          <a:xfrm>
            <a:off x="1014762" y="936702"/>
            <a:ext cx="2687443" cy="368662"/>
          </a:xfrm>
          <a:prstGeom prst="rect">
            <a:avLst/>
          </a:prstGeom>
          <a:noFill/>
        </p:spPr>
        <p:txBody>
          <a:bodyPr wrap="square">
            <a:spAutoFit/>
          </a:bodyPr>
          <a:lstStyle/>
          <a:p>
            <a:pPr algn="l"/>
            <a:r>
              <a:rPr kumimoji="1" lang="en-US" altLang="ja-JP" sz="1800" b="1" dirty="0"/>
              <a:t>Few-Shot (Top-k, k=1)</a:t>
            </a:r>
            <a:endParaRPr kumimoji="1" lang="ja-JP" altLang="en-US" sz="1800" b="1" dirty="0"/>
          </a:p>
        </p:txBody>
      </p:sp>
      <p:sp>
        <p:nvSpPr>
          <p:cNvPr id="11" name="テキスト ボックス 10">
            <a:extLst>
              <a:ext uri="{FF2B5EF4-FFF2-40B4-BE49-F238E27FC236}">
                <a16:creationId xmlns:a16="http://schemas.microsoft.com/office/drawing/2014/main" id="{8BF0C0B5-6963-5246-F5D5-7661A0FE3EE9}"/>
              </a:ext>
            </a:extLst>
          </p:cNvPr>
          <p:cNvSpPr txBox="1"/>
          <p:nvPr/>
        </p:nvSpPr>
        <p:spPr>
          <a:xfrm>
            <a:off x="5550750" y="982144"/>
            <a:ext cx="2687443" cy="368662"/>
          </a:xfrm>
          <a:prstGeom prst="rect">
            <a:avLst/>
          </a:prstGeom>
          <a:noFill/>
        </p:spPr>
        <p:txBody>
          <a:bodyPr wrap="square">
            <a:spAutoFit/>
          </a:bodyPr>
          <a:lstStyle/>
          <a:p>
            <a:pPr algn="l"/>
            <a:r>
              <a:rPr kumimoji="1" lang="en-US" altLang="ja-JP" sz="1800" b="1" dirty="0"/>
              <a:t>Few-Shot (Top-k, k=3)</a:t>
            </a:r>
            <a:endParaRPr kumimoji="1" lang="ja-JP" altLang="en-US" sz="1800" b="1" dirty="0"/>
          </a:p>
        </p:txBody>
      </p:sp>
    </p:spTree>
    <p:extLst>
      <p:ext uri="{BB962C8B-B14F-4D97-AF65-F5344CB8AC3E}">
        <p14:creationId xmlns:p14="http://schemas.microsoft.com/office/powerpoint/2010/main" val="11925190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FD06A-CF61-FEF7-420A-2838323C283F}"/>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9E2EC0A7-F9FA-7B03-DA5C-335B7DDEBFCE}"/>
              </a:ext>
            </a:extLst>
          </p:cNvPr>
          <p:cNvSpPr>
            <a:spLocks noGrp="1"/>
          </p:cNvSpPr>
          <p:nvPr>
            <p:ph type="sldNum" sz="quarter" idx="12"/>
          </p:nvPr>
        </p:nvSpPr>
        <p:spPr/>
        <p:txBody>
          <a:bodyPr/>
          <a:lstStyle/>
          <a:p>
            <a:fld id="{84E5AB44-6C43-4864-84E5-D75B94A07FCF}" type="slidenum">
              <a:rPr kumimoji="1" lang="ja-JP" altLang="en-US" smtClean="0"/>
              <a:pPr/>
              <a:t>38</a:t>
            </a:fld>
            <a:endParaRPr kumimoji="1" lang="ja-JP" altLang="en-US" dirty="0"/>
          </a:p>
        </p:txBody>
      </p:sp>
      <p:pic>
        <p:nvPicPr>
          <p:cNvPr id="6" name="図 5">
            <a:extLst>
              <a:ext uri="{FF2B5EF4-FFF2-40B4-BE49-F238E27FC236}">
                <a16:creationId xmlns:a16="http://schemas.microsoft.com/office/drawing/2014/main" id="{959F6BDB-F823-B43C-9BD2-BEAE883F9DB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6637" y="1506252"/>
            <a:ext cx="4203480" cy="3655199"/>
          </a:xfrm>
          <a:prstGeom prst="rect">
            <a:avLst/>
          </a:prstGeom>
        </p:spPr>
      </p:pic>
      <p:pic>
        <p:nvPicPr>
          <p:cNvPr id="8" name="図 7">
            <a:extLst>
              <a:ext uri="{FF2B5EF4-FFF2-40B4-BE49-F238E27FC236}">
                <a16:creationId xmlns:a16="http://schemas.microsoft.com/office/drawing/2014/main" id="{BC35B63E-355E-CE20-EC72-31D85402A78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92732" y="1506252"/>
            <a:ext cx="4203480" cy="3655199"/>
          </a:xfrm>
          <a:prstGeom prst="rect">
            <a:avLst/>
          </a:prstGeom>
        </p:spPr>
      </p:pic>
      <p:sp>
        <p:nvSpPr>
          <p:cNvPr id="10" name="テキスト ボックス 9">
            <a:extLst>
              <a:ext uri="{FF2B5EF4-FFF2-40B4-BE49-F238E27FC236}">
                <a16:creationId xmlns:a16="http://schemas.microsoft.com/office/drawing/2014/main" id="{F8797EE1-23CF-511F-A64D-CEAF33684E0E}"/>
              </a:ext>
            </a:extLst>
          </p:cNvPr>
          <p:cNvSpPr txBox="1"/>
          <p:nvPr/>
        </p:nvSpPr>
        <p:spPr>
          <a:xfrm>
            <a:off x="1014762" y="936702"/>
            <a:ext cx="2687443" cy="368662"/>
          </a:xfrm>
          <a:prstGeom prst="rect">
            <a:avLst/>
          </a:prstGeom>
          <a:noFill/>
        </p:spPr>
        <p:txBody>
          <a:bodyPr wrap="square">
            <a:spAutoFit/>
          </a:bodyPr>
          <a:lstStyle/>
          <a:p>
            <a:pPr algn="l"/>
            <a:r>
              <a:rPr kumimoji="1" lang="en-US" altLang="ja-JP" b="1" dirty="0"/>
              <a:t>Zero</a:t>
            </a:r>
            <a:r>
              <a:rPr kumimoji="1" lang="en-US" altLang="ja-JP" sz="1800" b="1" dirty="0"/>
              <a:t>-Shot (Top-k, k=1)</a:t>
            </a:r>
            <a:endParaRPr kumimoji="1" lang="ja-JP" altLang="en-US" sz="1800" b="1" dirty="0"/>
          </a:p>
        </p:txBody>
      </p:sp>
      <p:sp>
        <p:nvSpPr>
          <p:cNvPr id="11" name="テキスト ボックス 10">
            <a:extLst>
              <a:ext uri="{FF2B5EF4-FFF2-40B4-BE49-F238E27FC236}">
                <a16:creationId xmlns:a16="http://schemas.microsoft.com/office/drawing/2014/main" id="{187041BA-7977-96CE-B945-D2F4A7EE24C6}"/>
              </a:ext>
            </a:extLst>
          </p:cNvPr>
          <p:cNvSpPr txBox="1"/>
          <p:nvPr/>
        </p:nvSpPr>
        <p:spPr>
          <a:xfrm>
            <a:off x="5550750" y="982144"/>
            <a:ext cx="2687443" cy="368662"/>
          </a:xfrm>
          <a:prstGeom prst="rect">
            <a:avLst/>
          </a:prstGeom>
          <a:noFill/>
        </p:spPr>
        <p:txBody>
          <a:bodyPr wrap="square">
            <a:spAutoFit/>
          </a:bodyPr>
          <a:lstStyle/>
          <a:p>
            <a:pPr algn="l"/>
            <a:r>
              <a:rPr kumimoji="1" lang="en-US" altLang="ja-JP" b="1" dirty="0"/>
              <a:t>Zero</a:t>
            </a:r>
            <a:r>
              <a:rPr kumimoji="1" lang="en-US" altLang="ja-JP" sz="1800" b="1" dirty="0"/>
              <a:t>-Shot (Top-k, k=3)</a:t>
            </a:r>
            <a:endParaRPr kumimoji="1" lang="ja-JP" altLang="en-US" sz="1800" b="1" dirty="0"/>
          </a:p>
        </p:txBody>
      </p:sp>
    </p:spTree>
    <p:extLst>
      <p:ext uri="{BB962C8B-B14F-4D97-AF65-F5344CB8AC3E}">
        <p14:creationId xmlns:p14="http://schemas.microsoft.com/office/powerpoint/2010/main" val="38320897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39C39-C1BF-8466-B6C3-49DE28E18FA8}"/>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64DD6747-0A06-99EB-6DD2-4B22FDFBFF30}"/>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a:t>
            </a:r>
            <a:r>
              <a:rPr lang="en-US" altLang="ja-JP" sz="3200" b="1" dirty="0">
                <a:latin typeface="+mn-ea"/>
              </a:rPr>
              <a:t> : </a:t>
            </a:r>
            <a:r>
              <a:rPr lang="ja-JP" altLang="en-US" sz="3200" b="1" dirty="0">
                <a:latin typeface="+mn-ea"/>
              </a:rPr>
              <a:t>混合行列 </a:t>
            </a:r>
            <a:r>
              <a:rPr lang="en-US" altLang="ja-JP" sz="3200" b="1" dirty="0">
                <a:latin typeface="+mn-ea"/>
              </a:rPr>
              <a:t>(</a:t>
            </a:r>
            <a:r>
              <a:rPr lang="ja-JP" altLang="en-US" sz="3200" b="1" dirty="0">
                <a:latin typeface="+mn-ea"/>
              </a:rPr>
              <a:t>提案手法 </a:t>
            </a:r>
            <a:r>
              <a:rPr lang="en-US" altLang="ja-JP" sz="3200" b="1" dirty="0">
                <a:latin typeface="+mn-ea"/>
              </a:rPr>
              <a:t>1)</a:t>
            </a: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FCFC9E0B-E796-0BEB-8831-47657D50E416}"/>
              </a:ext>
            </a:extLst>
          </p:cNvPr>
          <p:cNvSpPr>
            <a:spLocks noGrp="1"/>
          </p:cNvSpPr>
          <p:nvPr>
            <p:ph type="sldNum" sz="quarter" idx="12"/>
          </p:nvPr>
        </p:nvSpPr>
        <p:spPr/>
        <p:txBody>
          <a:bodyPr/>
          <a:lstStyle/>
          <a:p>
            <a:fld id="{84E5AB44-6C43-4864-84E5-D75B94A07FCF}" type="slidenum">
              <a:rPr kumimoji="1" lang="ja-JP" altLang="en-US" smtClean="0"/>
              <a:t>39</a:t>
            </a:fld>
            <a:endParaRPr kumimoji="1" lang="ja-JP" altLang="en-US"/>
          </a:p>
        </p:txBody>
      </p:sp>
      <p:pic>
        <p:nvPicPr>
          <p:cNvPr id="3" name="図 2">
            <a:extLst>
              <a:ext uri="{FF2B5EF4-FFF2-40B4-BE49-F238E27FC236}">
                <a16:creationId xmlns:a16="http://schemas.microsoft.com/office/drawing/2014/main" id="{8BE9C315-8B18-B835-A946-D64A5C16317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98002" y="1617543"/>
            <a:ext cx="5025478" cy="4369981"/>
          </a:xfrm>
          <a:prstGeom prst="rect">
            <a:avLst/>
          </a:prstGeom>
        </p:spPr>
      </p:pic>
    </p:spTree>
    <p:extLst>
      <p:ext uri="{BB962C8B-B14F-4D97-AF65-F5344CB8AC3E}">
        <p14:creationId xmlns:p14="http://schemas.microsoft.com/office/powerpoint/2010/main" val="2980949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92;p14">
            <a:extLst>
              <a:ext uri="{FF2B5EF4-FFF2-40B4-BE49-F238E27FC236}">
                <a16:creationId xmlns:a16="http://schemas.microsoft.com/office/drawing/2014/main" id="{9ECC44BC-1AA4-B9CF-5E4C-8D2D2F7591EB}"/>
              </a:ext>
            </a:extLst>
          </p:cNvPr>
          <p:cNvSpPr txBox="1"/>
          <p:nvPr/>
        </p:nvSpPr>
        <p:spPr>
          <a:xfrm>
            <a:off x="119742" y="694730"/>
            <a:ext cx="8382001" cy="533595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2400" b="1" dirty="0">
                <a:latin typeface="+mn-ea"/>
                <a:ea typeface="+mn-ea"/>
              </a:rPr>
              <a:t>大規模言語モデル </a:t>
            </a:r>
            <a:r>
              <a:rPr lang="en-US" altLang="ja-JP" sz="2400" dirty="0">
                <a:latin typeface="+mn-ea"/>
                <a:ea typeface="+mn-ea"/>
              </a:rPr>
              <a:t>(Large Language Model, LLM)</a:t>
            </a:r>
            <a:r>
              <a:rPr lang="ja-JP" altLang="en-US" sz="2400" dirty="0">
                <a:latin typeface="+mn-ea"/>
                <a:ea typeface="+mn-ea"/>
              </a:rPr>
              <a:t> の進化</a:t>
            </a:r>
            <a:endParaRPr sz="2400" dirty="0">
              <a:latin typeface="+mn-ea"/>
              <a:ea typeface="+mn-ea"/>
            </a:endParaRPr>
          </a:p>
          <a:p>
            <a:pPr marL="0" lvl="0" indent="0" algn="l" rtl="0">
              <a:spcBef>
                <a:spcPts val="0"/>
              </a:spcBef>
              <a:spcAft>
                <a:spcPts val="0"/>
              </a:spcAft>
              <a:buNone/>
            </a:pPr>
            <a:r>
              <a:rPr lang="en-US" sz="2800" dirty="0">
                <a:latin typeface="+mn-ea"/>
                <a:ea typeface="+mn-ea"/>
              </a:rPr>
              <a:t>	</a:t>
            </a:r>
          </a:p>
          <a:p>
            <a:pPr marL="0" lvl="0" indent="0" algn="l" rtl="0">
              <a:spcBef>
                <a:spcPts val="0"/>
              </a:spcBef>
              <a:spcAft>
                <a:spcPts val="0"/>
              </a:spcAft>
              <a:buNone/>
            </a:pPr>
            <a:br>
              <a:rPr lang="en-US" sz="2800" dirty="0">
                <a:latin typeface="+mn-ea"/>
                <a:ea typeface="+mn-ea"/>
              </a:rPr>
            </a:br>
            <a:r>
              <a:rPr lang="en-US" sz="2400" dirty="0">
                <a:latin typeface="+mn-ea"/>
                <a:ea typeface="+mn-ea"/>
              </a:rPr>
              <a:t>	Transformer </a:t>
            </a:r>
            <a:r>
              <a:rPr lang="ja-JP" altLang="en-US" sz="2400" dirty="0">
                <a:latin typeface="+mn-ea"/>
                <a:ea typeface="+mn-ea"/>
              </a:rPr>
              <a:t>構造を持つ </a:t>
            </a:r>
            <a:r>
              <a:rPr lang="en-US" altLang="ja-JP" sz="2400" b="1" dirty="0">
                <a:solidFill>
                  <a:schemeClr val="tx1">
                    <a:lumMod val="95000"/>
                  </a:schemeClr>
                </a:solidFill>
                <a:latin typeface="+mn-ea"/>
                <a:ea typeface="+mn-ea"/>
              </a:rPr>
              <a:t>BERT</a:t>
            </a:r>
            <a:r>
              <a:rPr lang="en-US" altLang="ja-JP" sz="2400" dirty="0">
                <a:latin typeface="+mn-ea"/>
                <a:ea typeface="+mn-ea"/>
              </a:rPr>
              <a:t> </a:t>
            </a:r>
            <a:r>
              <a:rPr lang="ja-JP" altLang="en-US" sz="2400" dirty="0">
                <a:latin typeface="+mn-ea"/>
                <a:ea typeface="+mn-ea"/>
              </a:rPr>
              <a:t>や </a:t>
            </a:r>
            <a:endParaRPr lang="en-US" altLang="ja-JP" sz="2400" dirty="0">
              <a:latin typeface="+mn-ea"/>
              <a:ea typeface="+mn-ea"/>
            </a:endParaRPr>
          </a:p>
          <a:p>
            <a:pPr marL="0" lvl="0" indent="0" algn="l" rtl="0">
              <a:spcBef>
                <a:spcPts val="0"/>
              </a:spcBef>
              <a:spcAft>
                <a:spcPts val="0"/>
              </a:spcAft>
              <a:buNone/>
            </a:pPr>
            <a:r>
              <a:rPr lang="en-US" sz="2400" dirty="0">
                <a:latin typeface="+mn-ea"/>
                <a:ea typeface="+mn-ea"/>
              </a:rPr>
              <a:t>	</a:t>
            </a:r>
            <a:r>
              <a:rPr lang="en-US" sz="2400" b="1" dirty="0">
                <a:solidFill>
                  <a:schemeClr val="tx1">
                    <a:lumMod val="95000"/>
                  </a:schemeClr>
                </a:solidFill>
                <a:latin typeface="+mn-ea"/>
                <a:ea typeface="+mn-ea"/>
              </a:rPr>
              <a:t>GPT</a:t>
            </a:r>
            <a:r>
              <a:rPr lang="en-US" sz="2400" dirty="0">
                <a:latin typeface="+mn-ea"/>
                <a:ea typeface="+mn-ea"/>
              </a:rPr>
              <a:t> (Generative Pre-trained Transformer) </a:t>
            </a:r>
            <a:r>
              <a:rPr lang="ja-JP" altLang="en-US" sz="2400" dirty="0">
                <a:latin typeface="+mn-ea"/>
                <a:ea typeface="+mn-ea"/>
              </a:rPr>
              <a:t>など</a:t>
            </a:r>
            <a:endParaRPr lang="en-US" altLang="ja-JP" sz="2400" dirty="0">
              <a:latin typeface="+mn-ea"/>
              <a:ea typeface="+mn-ea"/>
            </a:endParaRPr>
          </a:p>
          <a:p>
            <a:pPr marL="0" lvl="0" indent="0" algn="l" rtl="0">
              <a:spcBef>
                <a:spcPts val="0"/>
              </a:spcBef>
              <a:spcAft>
                <a:spcPts val="0"/>
              </a:spcAft>
              <a:buNone/>
            </a:pPr>
            <a:r>
              <a:rPr lang="en-US" sz="2400" dirty="0">
                <a:latin typeface="+mn-ea"/>
                <a:ea typeface="+mn-ea"/>
              </a:rPr>
              <a:t>	LLM </a:t>
            </a:r>
            <a:r>
              <a:rPr lang="ja-JP" altLang="en-US" sz="2400" dirty="0">
                <a:latin typeface="+mn-ea"/>
                <a:ea typeface="+mn-ea"/>
              </a:rPr>
              <a:t>の利用需要</a:t>
            </a:r>
            <a:r>
              <a:rPr lang="ja-JP" altLang="en-US" sz="2400" dirty="0">
                <a:latin typeface="+mn-ea"/>
              </a:rPr>
              <a:t>が</a:t>
            </a:r>
            <a:r>
              <a:rPr lang="ja-JP" altLang="en-US" sz="2400" dirty="0">
                <a:latin typeface="+mn-ea"/>
                <a:ea typeface="+mn-ea"/>
              </a:rPr>
              <a:t>拡大</a:t>
            </a:r>
            <a:br>
              <a:rPr lang="en-US" altLang="ja-JP" sz="2400" dirty="0">
                <a:latin typeface="+mn-ea"/>
                <a:ea typeface="+mn-ea"/>
              </a:rPr>
            </a:br>
            <a:r>
              <a:rPr lang="en-US" altLang="ja-JP" sz="2400" dirty="0">
                <a:solidFill>
                  <a:schemeClr val="tx1"/>
                </a:solidFill>
                <a:latin typeface="+mn-ea"/>
                <a:ea typeface="+mn-ea"/>
              </a:rPr>
              <a:t>	</a:t>
            </a:r>
          </a:p>
          <a:p>
            <a:pPr marL="0" lvl="0" indent="0" algn="l" rtl="0">
              <a:spcBef>
                <a:spcPts val="0"/>
              </a:spcBef>
              <a:spcAft>
                <a:spcPts val="0"/>
              </a:spcAft>
              <a:buNone/>
            </a:pPr>
            <a:r>
              <a:rPr lang="en-US" altLang="ja-JP" sz="2400" dirty="0">
                <a:latin typeface="+mn-ea"/>
              </a:rPr>
              <a:t>	</a:t>
            </a:r>
            <a:r>
              <a:rPr lang="ja-JP" altLang="en-US" sz="2400" dirty="0">
                <a:solidFill>
                  <a:schemeClr val="tx1"/>
                </a:solidFill>
                <a:latin typeface="+mn-ea"/>
                <a:ea typeface="+mn-ea"/>
              </a:rPr>
              <a:t>⇒より</a:t>
            </a:r>
            <a:r>
              <a:rPr lang="ja-JP" altLang="en-US" sz="2400" dirty="0">
                <a:latin typeface="+mn-ea"/>
              </a:rPr>
              <a:t>高性能なモデルの構築</a:t>
            </a:r>
            <a:r>
              <a:rPr lang="ja-JP" altLang="en-US" sz="2400" dirty="0">
                <a:solidFill>
                  <a:schemeClr val="tx1"/>
                </a:solidFill>
                <a:latin typeface="+mn-ea"/>
                <a:ea typeface="+mn-ea"/>
              </a:rPr>
              <a:t>のためには</a:t>
            </a:r>
            <a:endParaRPr lang="en-US" altLang="ja-JP" sz="2400" dirty="0">
              <a:solidFill>
                <a:schemeClr val="tx1"/>
              </a:solidFill>
              <a:latin typeface="+mn-ea"/>
              <a:ea typeface="+mn-ea"/>
            </a:endParaRPr>
          </a:p>
          <a:p>
            <a:pPr marL="0" lvl="0" indent="0" algn="l" rtl="0">
              <a:spcBef>
                <a:spcPts val="0"/>
              </a:spcBef>
              <a:spcAft>
                <a:spcPts val="0"/>
              </a:spcAft>
              <a:buNone/>
            </a:pPr>
            <a:r>
              <a:rPr lang="en-US" altLang="ja-JP" sz="2400" dirty="0">
                <a:latin typeface="+mn-ea"/>
              </a:rPr>
              <a:t>	</a:t>
            </a:r>
            <a:r>
              <a:rPr lang="ja-JP" altLang="en-US" sz="2400" dirty="0">
                <a:latin typeface="+mn-ea"/>
              </a:rPr>
              <a:t>　</a:t>
            </a:r>
            <a:r>
              <a:rPr lang="ja-JP" altLang="en-US" sz="2400" dirty="0">
                <a:latin typeface="+mn-ea"/>
                <a:ea typeface="+mn-ea"/>
              </a:rPr>
              <a:t>文章全体の</a:t>
            </a:r>
            <a:r>
              <a:rPr lang="ja-JP" altLang="en-US" sz="2400" b="1" u="sng" dirty="0">
                <a:solidFill>
                  <a:schemeClr val="tx1">
                    <a:lumMod val="95000"/>
                  </a:schemeClr>
                </a:solidFill>
                <a:latin typeface="+mn-ea"/>
                <a:ea typeface="+mn-ea"/>
              </a:rPr>
              <a:t>適切な分散表現</a:t>
            </a:r>
            <a:r>
              <a:rPr lang="ja-JP" altLang="en-US" sz="2400" dirty="0">
                <a:latin typeface="+mn-ea"/>
                <a:ea typeface="+mn-ea"/>
              </a:rPr>
              <a:t>を獲得し</a:t>
            </a:r>
            <a:endParaRPr lang="en-US" altLang="ja-JP" sz="2400" dirty="0">
              <a:latin typeface="+mn-ea"/>
              <a:ea typeface="+mn-ea"/>
            </a:endParaRPr>
          </a:p>
          <a:p>
            <a:pPr marL="0" lvl="0" indent="0" algn="l" rtl="0">
              <a:spcBef>
                <a:spcPts val="0"/>
              </a:spcBef>
              <a:spcAft>
                <a:spcPts val="0"/>
              </a:spcAft>
              <a:buNone/>
            </a:pPr>
            <a:r>
              <a:rPr lang="en-US" altLang="ja-JP" sz="2400" dirty="0">
                <a:latin typeface="+mn-ea"/>
              </a:rPr>
              <a:t>	  </a:t>
            </a:r>
            <a:r>
              <a:rPr lang="ja-JP" altLang="en-US" sz="2400" b="1" u="sng" dirty="0">
                <a:solidFill>
                  <a:schemeClr val="tx1">
                    <a:lumMod val="95000"/>
                  </a:schemeClr>
                </a:solidFill>
                <a:latin typeface="+mn-ea"/>
                <a:ea typeface="+mn-ea"/>
              </a:rPr>
              <a:t>最適な処理</a:t>
            </a:r>
            <a:r>
              <a:rPr lang="ja-JP" altLang="en-US" sz="2400" b="1" u="sng" dirty="0">
                <a:solidFill>
                  <a:schemeClr val="tx1">
                    <a:lumMod val="95000"/>
                  </a:schemeClr>
                </a:solidFill>
                <a:latin typeface="+mn-ea"/>
              </a:rPr>
              <a:t>の選択</a:t>
            </a:r>
            <a:r>
              <a:rPr lang="ja-JP" altLang="en-US" sz="2400" dirty="0">
                <a:latin typeface="+mn-ea"/>
                <a:ea typeface="+mn-ea"/>
              </a:rPr>
              <a:t>が重要</a:t>
            </a:r>
            <a:endParaRPr lang="en-US" altLang="ja-JP" sz="2400" dirty="0">
              <a:latin typeface="+mn-ea"/>
              <a:ea typeface="+mn-ea"/>
            </a:endParaRPr>
          </a:p>
        </p:txBody>
      </p:sp>
      <p:sp>
        <p:nvSpPr>
          <p:cNvPr id="4" name="スライド番号プレースホルダー 3">
            <a:extLst>
              <a:ext uri="{FF2B5EF4-FFF2-40B4-BE49-F238E27FC236}">
                <a16:creationId xmlns:a16="http://schemas.microsoft.com/office/drawing/2014/main" id="{6142EA3E-5A10-46A6-AAED-83F5AE2D9C62}"/>
              </a:ext>
            </a:extLst>
          </p:cNvPr>
          <p:cNvSpPr>
            <a:spLocks noGrp="1"/>
          </p:cNvSpPr>
          <p:nvPr>
            <p:ph type="sldNum" sz="quarter" idx="12"/>
          </p:nvPr>
        </p:nvSpPr>
        <p:spPr/>
        <p:txBody>
          <a:bodyPr/>
          <a:lstStyle/>
          <a:p>
            <a:fld id="{84E5AB44-6C43-4864-84E5-D75B94A07FCF}" type="slidenum">
              <a:rPr kumimoji="1" lang="ja-JP" altLang="en-US" smtClean="0"/>
              <a:t>4</a:t>
            </a:fld>
            <a:endParaRPr kumimoji="1" lang="ja-JP" altLang="en-US"/>
          </a:p>
        </p:txBody>
      </p:sp>
    </p:spTree>
    <p:extLst>
      <p:ext uri="{BB962C8B-B14F-4D97-AF65-F5344CB8AC3E}">
        <p14:creationId xmlns:p14="http://schemas.microsoft.com/office/powerpoint/2010/main" val="1428217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5E51A-54F7-F3FD-D5F9-78D8AFDF9918}"/>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8948003E-3338-3C9C-3B22-DAF0CEA607CF}"/>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a:t>
            </a:r>
            <a:r>
              <a:rPr lang="en-US" altLang="ja-JP" sz="3200" b="1" dirty="0">
                <a:latin typeface="+mn-ea"/>
              </a:rPr>
              <a:t> : </a:t>
            </a:r>
            <a:r>
              <a:rPr lang="ja-JP" altLang="en-US" sz="3200" b="1" dirty="0">
                <a:latin typeface="+mn-ea"/>
              </a:rPr>
              <a:t>実験時間 </a:t>
            </a:r>
            <a:r>
              <a:rPr lang="en-US" altLang="ja-JP" sz="3200" b="1" dirty="0">
                <a:latin typeface="+mn-ea"/>
              </a:rPr>
              <a:t>(</a:t>
            </a:r>
            <a:r>
              <a:rPr lang="en-US" altLang="ja-JP" sz="3200" b="1" dirty="0" err="1">
                <a:latin typeface="+mn-ea"/>
              </a:rPr>
              <a:t>colab</a:t>
            </a:r>
            <a:r>
              <a:rPr lang="en-US" altLang="ja-JP" sz="3200" b="1" dirty="0">
                <a:latin typeface="+mn-ea"/>
              </a:rPr>
              <a:t> T4)</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2BC0D067-A44C-FD90-F5C1-201244F95A97}"/>
              </a:ext>
            </a:extLst>
          </p:cNvPr>
          <p:cNvSpPr>
            <a:spLocks noGrp="1"/>
          </p:cNvSpPr>
          <p:nvPr>
            <p:ph type="sldNum" sz="quarter" idx="12"/>
          </p:nvPr>
        </p:nvSpPr>
        <p:spPr/>
        <p:txBody>
          <a:bodyPr/>
          <a:lstStyle/>
          <a:p>
            <a:fld id="{84E5AB44-6C43-4864-84E5-D75B94A07FCF}" type="slidenum">
              <a:rPr kumimoji="1" lang="ja-JP" altLang="en-US" smtClean="0"/>
              <a:t>40</a:t>
            </a:fld>
            <a:endParaRPr kumimoji="1" lang="ja-JP" altLang="en-US"/>
          </a:p>
        </p:txBody>
      </p:sp>
      <p:sp>
        <p:nvSpPr>
          <p:cNvPr id="12" name="テキスト ボックス 11">
            <a:extLst>
              <a:ext uri="{FF2B5EF4-FFF2-40B4-BE49-F238E27FC236}">
                <a16:creationId xmlns:a16="http://schemas.microsoft.com/office/drawing/2014/main" id="{EAB40A36-3FCE-FFC4-D289-B720DF65AC11}"/>
              </a:ext>
            </a:extLst>
          </p:cNvPr>
          <p:cNvSpPr txBox="1"/>
          <p:nvPr/>
        </p:nvSpPr>
        <p:spPr>
          <a:xfrm>
            <a:off x="787835" y="2234883"/>
            <a:ext cx="5289755" cy="1077218"/>
          </a:xfrm>
          <a:prstGeom prst="rect">
            <a:avLst/>
          </a:prstGeom>
          <a:noFill/>
        </p:spPr>
        <p:txBody>
          <a:bodyPr wrap="square" rtlCol="0">
            <a:spAutoFit/>
          </a:bodyPr>
          <a:lstStyle/>
          <a:p>
            <a:r>
              <a:rPr kumimoji="1" lang="ja-JP" altLang="en-US" sz="3200" dirty="0"/>
              <a:t>・従来手法</a:t>
            </a:r>
            <a:r>
              <a:rPr kumimoji="1" lang="en-US" altLang="ja-JP" sz="3200" dirty="0"/>
              <a:t>: 70 </a:t>
            </a:r>
            <a:r>
              <a:rPr kumimoji="1" lang="ja-JP" altLang="en-US" sz="3200" dirty="0"/>
              <a:t>分</a:t>
            </a:r>
            <a:endParaRPr kumimoji="1" lang="en-US" altLang="ja-JP" sz="3200" dirty="0"/>
          </a:p>
          <a:p>
            <a:r>
              <a:rPr kumimoji="1" lang="ja-JP" altLang="en-US" sz="3200" dirty="0"/>
              <a:t>・提案手法</a:t>
            </a:r>
            <a:r>
              <a:rPr kumimoji="1" lang="en-US" altLang="ja-JP" sz="3200" dirty="0"/>
              <a:t>: 100 </a:t>
            </a:r>
            <a:r>
              <a:rPr kumimoji="1" lang="ja-JP" altLang="en-US" sz="3200" dirty="0"/>
              <a:t>分</a:t>
            </a:r>
          </a:p>
        </p:txBody>
      </p:sp>
    </p:spTree>
    <p:extLst>
      <p:ext uri="{BB962C8B-B14F-4D97-AF65-F5344CB8AC3E}">
        <p14:creationId xmlns:p14="http://schemas.microsoft.com/office/powerpoint/2010/main" val="20778557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9541D-4174-06A7-07A8-0FF21191D824}"/>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E69C2355-7F04-9E62-F0B2-4CBC120ACBC2}"/>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提案手法でのみ正解したデータ例</a:t>
            </a:r>
            <a:endParaRPr lang="en-US" altLang="ja-JP"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EE45F001-1513-67D2-19F5-FA41A139206D}"/>
              </a:ext>
            </a:extLst>
          </p:cNvPr>
          <p:cNvSpPr>
            <a:spLocks noGrp="1"/>
          </p:cNvSpPr>
          <p:nvPr>
            <p:ph type="sldNum" sz="quarter" idx="12"/>
          </p:nvPr>
        </p:nvSpPr>
        <p:spPr/>
        <p:txBody>
          <a:bodyPr/>
          <a:lstStyle/>
          <a:p>
            <a:fld id="{84E5AB44-6C43-4864-84E5-D75B94A07FCF}" type="slidenum">
              <a:rPr kumimoji="1" lang="ja-JP" altLang="en-US" smtClean="0"/>
              <a:t>41</a:t>
            </a:fld>
            <a:endParaRPr kumimoji="1" lang="ja-JP" altLang="en-US"/>
          </a:p>
        </p:txBody>
      </p:sp>
      <p:sp>
        <p:nvSpPr>
          <p:cNvPr id="2" name="テキスト ボックス 1">
            <a:extLst>
              <a:ext uri="{FF2B5EF4-FFF2-40B4-BE49-F238E27FC236}">
                <a16:creationId xmlns:a16="http://schemas.microsoft.com/office/drawing/2014/main" id="{A610C3B7-DFD8-C6BC-970E-E38704AD5F4D}"/>
              </a:ext>
            </a:extLst>
          </p:cNvPr>
          <p:cNvSpPr txBox="1"/>
          <p:nvPr/>
        </p:nvSpPr>
        <p:spPr>
          <a:xfrm>
            <a:off x="245327" y="1561170"/>
            <a:ext cx="4895385" cy="4455066"/>
          </a:xfrm>
          <a:prstGeom prst="rect">
            <a:avLst/>
          </a:prstGeom>
          <a:solidFill>
            <a:schemeClr val="tx1"/>
          </a:solidFill>
        </p:spPr>
        <p:txBody>
          <a:bodyPr wrap="square" rtlCol="0">
            <a:spAutoFit/>
          </a:bodyPr>
          <a:lstStyle/>
          <a:p>
            <a:r>
              <a:rPr lang="en-US" altLang="ja-JP" sz="1050" b="1" i="0" dirty="0">
                <a:solidFill>
                  <a:schemeClr val="bg1"/>
                </a:solidFill>
                <a:effectLst/>
                <a:latin typeface="Courier New" panose="02070309020205020404" pitchFamily="49" charset="0"/>
              </a:rPr>
              <a:t>【</a:t>
            </a:r>
            <a:r>
              <a:rPr kumimoji="1" lang="ja-JP" altLang="en-US" sz="1050" b="1" dirty="0">
                <a:solidFill>
                  <a:sysClr val="windowText" lastClr="000000"/>
                </a:solidFill>
              </a:rPr>
              <a:t>二股女を演じたリース・ウィザースプーンって何者なのか</a:t>
            </a:r>
            <a:r>
              <a:rPr lang="en-US" altLang="ja-JP" sz="1050" b="1" i="0" dirty="0">
                <a:solidFill>
                  <a:schemeClr val="bg1"/>
                </a:solidFill>
                <a:effectLst/>
                <a:latin typeface="Courier New" panose="02070309020205020404" pitchFamily="49" charset="0"/>
              </a:rPr>
              <a:t>】</a:t>
            </a:r>
            <a:endParaRPr kumimoji="1" lang="en-US" altLang="ja-JP" sz="1050" b="1" dirty="0">
              <a:solidFill>
                <a:sysClr val="windowText" lastClr="000000"/>
              </a:solidFill>
            </a:endParaRPr>
          </a:p>
          <a:p>
            <a:r>
              <a:rPr kumimoji="1" lang="ja-JP" altLang="en-US" sz="1050" dirty="0">
                <a:solidFill>
                  <a:sysClr val="windowText" lastClr="000000"/>
                </a:solidFill>
              </a:rPr>
              <a:t>ハリウッドでは有名であるが、日本だと映画好きでないとわからない。そんなスターがたくさんいるだろう。映画</a:t>
            </a:r>
            <a:r>
              <a:rPr kumimoji="1" lang="en-US" altLang="ja-JP" sz="1050" dirty="0">
                <a:solidFill>
                  <a:sysClr val="windowText" lastClr="000000"/>
                </a:solidFill>
              </a:rPr>
              <a:t>『Black &amp; White / </a:t>
            </a:r>
            <a:r>
              <a:rPr kumimoji="1" lang="ja-JP" altLang="en-US" sz="1050" dirty="0">
                <a:solidFill>
                  <a:sysClr val="windowText" lastClr="000000"/>
                </a:solidFill>
              </a:rPr>
              <a:t>ブラック </a:t>
            </a:r>
            <a:r>
              <a:rPr kumimoji="1" lang="en-US" altLang="ja-JP" sz="1050" dirty="0">
                <a:solidFill>
                  <a:sysClr val="windowText" lastClr="000000"/>
                </a:solidFill>
              </a:rPr>
              <a:t>&amp; </a:t>
            </a:r>
            <a:r>
              <a:rPr kumimoji="1" lang="ja-JP" altLang="en-US" sz="1050" dirty="0">
                <a:solidFill>
                  <a:sysClr val="windowText" lastClr="000000"/>
                </a:solidFill>
              </a:rPr>
              <a:t>ホワイト</a:t>
            </a:r>
            <a:r>
              <a:rPr kumimoji="1" lang="en-US" altLang="ja-JP" sz="1050" dirty="0">
                <a:solidFill>
                  <a:sysClr val="windowText" lastClr="000000"/>
                </a:solidFill>
              </a:rPr>
              <a:t>』</a:t>
            </a:r>
            <a:r>
              <a:rPr kumimoji="1" lang="ja-JP" altLang="en-US" sz="1050" dirty="0">
                <a:solidFill>
                  <a:sysClr val="windowText" lastClr="000000"/>
                </a:solidFill>
              </a:rPr>
              <a:t>に出演しているリース・ウィザースプーンも、もしかするとその一人なのかも知れない。映画の中では、二人の</a:t>
            </a:r>
            <a:r>
              <a:rPr kumimoji="1" lang="en-US" altLang="ja-JP" sz="1050" dirty="0">
                <a:solidFill>
                  <a:sysClr val="windowText" lastClr="000000"/>
                </a:solidFill>
              </a:rPr>
              <a:t>CIA</a:t>
            </a:r>
            <a:r>
              <a:rPr kumimoji="1" lang="ja-JP" altLang="en-US" sz="1050" dirty="0">
                <a:solidFill>
                  <a:sysClr val="windowText" lastClr="000000"/>
                </a:solidFill>
              </a:rPr>
              <a:t>のスパイから言い寄られて、思わず二股をかけてしまうモテモテ女性のローレン役を演じている。そんな彼女は一体、どんな女優なのだろうか。</a:t>
            </a:r>
          </a:p>
          <a:p>
            <a:r>
              <a:rPr kumimoji="1" lang="ja-JP" altLang="en-US" sz="1050" dirty="0">
                <a:solidFill>
                  <a:sysClr val="windowText" lastClr="000000"/>
                </a:solidFill>
              </a:rPr>
              <a:t>日本で一番、わかりやすく彼女を言うと「</a:t>
            </a:r>
            <a:r>
              <a:rPr kumimoji="1" lang="en-US" altLang="ja-JP" sz="1050" dirty="0">
                <a:solidFill>
                  <a:sysClr val="windowText" lastClr="000000"/>
                </a:solidFill>
              </a:rPr>
              <a:t>『</a:t>
            </a:r>
            <a:r>
              <a:rPr kumimoji="1" lang="ja-JP" altLang="en-US" sz="1050" dirty="0">
                <a:solidFill>
                  <a:sysClr val="windowText" lastClr="000000"/>
                </a:solidFill>
              </a:rPr>
              <a:t>キューティ・ブロンド</a:t>
            </a:r>
            <a:r>
              <a:rPr kumimoji="1" lang="en-US" altLang="ja-JP" sz="1050" dirty="0">
                <a:solidFill>
                  <a:sysClr val="windowText" lastClr="000000"/>
                </a:solidFill>
              </a:rPr>
              <a:t>』</a:t>
            </a:r>
            <a:r>
              <a:rPr kumimoji="1" lang="ja-JP" altLang="en-US" sz="1050" dirty="0">
                <a:solidFill>
                  <a:sysClr val="windowText" lastClr="000000"/>
                </a:solidFill>
              </a:rPr>
              <a:t>の主人公エルの人」だろうか。</a:t>
            </a:r>
            <a:r>
              <a:rPr kumimoji="1" lang="en-US" altLang="ja-JP" sz="1050" b="1" dirty="0">
                <a:solidFill>
                  <a:sysClr val="windowText" lastClr="000000"/>
                </a:solidFill>
              </a:rPr>
              <a:t>(</a:t>
            </a:r>
            <a:r>
              <a:rPr kumimoji="1" lang="ja-JP" altLang="en-US" sz="1050" b="1" dirty="0">
                <a:solidFill>
                  <a:sysClr val="windowText" lastClr="000000"/>
                </a:solidFill>
              </a:rPr>
              <a:t>中略</a:t>
            </a:r>
            <a:r>
              <a:rPr kumimoji="1" lang="en-US" altLang="ja-JP" sz="1050" b="1" dirty="0">
                <a:solidFill>
                  <a:sysClr val="windowText" lastClr="000000"/>
                </a:solidFill>
              </a:rPr>
              <a:t>)</a:t>
            </a:r>
            <a:r>
              <a:rPr kumimoji="1" lang="ja-JP" altLang="en-US" sz="1050" dirty="0">
                <a:solidFill>
                  <a:sysClr val="windowText" lastClr="000000"/>
                </a:solidFill>
              </a:rPr>
              <a:t>。実はすごい女優なのである。</a:t>
            </a:r>
          </a:p>
          <a:p>
            <a:r>
              <a:rPr kumimoji="1" lang="ja-JP" altLang="en-US" sz="1050" dirty="0">
                <a:solidFill>
                  <a:sysClr val="windowText" lastClr="000000"/>
                </a:solidFill>
              </a:rPr>
              <a:t>その他にも、「高額ギャラ番付」でトップに選ばれたり、国連女性開発基金の親善大使として活動したりと話題に事欠かない。アメリカ独立宣言に署名したジョン・ウィザースプーンの子孫の一人というおまけもある。</a:t>
            </a:r>
          </a:p>
          <a:p>
            <a:r>
              <a:rPr kumimoji="1" lang="ja-JP" altLang="en-US" sz="1050" dirty="0">
                <a:solidFill>
                  <a:sysClr val="windowText" lastClr="000000"/>
                </a:solidFill>
              </a:rPr>
              <a:t>こうなるとウィザースプーンに興味がわいてこないだろうか。映画</a:t>
            </a:r>
            <a:r>
              <a:rPr kumimoji="1" lang="en-US" altLang="ja-JP" sz="1050" dirty="0">
                <a:solidFill>
                  <a:sysClr val="windowText" lastClr="000000"/>
                </a:solidFill>
              </a:rPr>
              <a:t>『Black &amp; White / </a:t>
            </a:r>
            <a:r>
              <a:rPr kumimoji="1" lang="ja-JP" altLang="en-US" sz="1050" dirty="0">
                <a:solidFill>
                  <a:sysClr val="windowText" lastClr="000000"/>
                </a:solidFill>
              </a:rPr>
              <a:t>ブラック </a:t>
            </a:r>
            <a:r>
              <a:rPr kumimoji="1" lang="en-US" altLang="ja-JP" sz="1050" dirty="0">
                <a:solidFill>
                  <a:sysClr val="windowText" lastClr="000000"/>
                </a:solidFill>
              </a:rPr>
              <a:t>&amp; </a:t>
            </a:r>
            <a:r>
              <a:rPr kumimoji="1" lang="ja-JP" altLang="en-US" sz="1050" dirty="0">
                <a:solidFill>
                  <a:sysClr val="windowText" lastClr="000000"/>
                </a:solidFill>
              </a:rPr>
              <a:t>ホワイト</a:t>
            </a:r>
            <a:r>
              <a:rPr kumimoji="1" lang="en-US" altLang="ja-JP" sz="1050" dirty="0">
                <a:solidFill>
                  <a:sysClr val="windowText" lastClr="000000"/>
                </a:solidFill>
              </a:rPr>
              <a:t>』</a:t>
            </a:r>
            <a:r>
              <a:rPr kumimoji="1" lang="ja-JP" altLang="en-US" sz="1050" dirty="0">
                <a:solidFill>
                  <a:sysClr val="windowText" lastClr="000000"/>
                </a:solidFill>
              </a:rPr>
              <a:t>で、どんな演技をしたのか気になるところである。</a:t>
            </a:r>
          </a:p>
          <a:p>
            <a:r>
              <a:rPr kumimoji="1" lang="ja-JP" altLang="en-US" sz="1050" dirty="0">
                <a:solidFill>
                  <a:sysClr val="windowText" lastClr="000000"/>
                </a:solidFill>
              </a:rPr>
              <a:t>そんなウィザースプーンは今回の役であるローレンの</a:t>
            </a:r>
            <a:r>
              <a:rPr kumimoji="1" lang="en-US" altLang="ja-JP" sz="1050" dirty="0">
                <a:solidFill>
                  <a:sysClr val="windowText" lastClr="000000"/>
                </a:solidFill>
              </a:rPr>
              <a:t>2</a:t>
            </a:r>
            <a:r>
              <a:rPr kumimoji="1" lang="ja-JP" altLang="en-US" sz="1050" dirty="0">
                <a:solidFill>
                  <a:sysClr val="windowText" lastClr="000000"/>
                </a:solidFill>
              </a:rPr>
              <a:t>面性を気に入っているようだ。「仕事では、ローレンはすぐれた決断力を見せますが、プライベートでは、優柔不断です。彼女が、“わたしは自分にぴったりの人を選んでいるかしら”と悩む気持ちには多くの人が共感できると思います」とコメントしている。</a:t>
            </a:r>
          </a:p>
          <a:p>
            <a:r>
              <a:rPr kumimoji="1" lang="ja-JP" altLang="en-US" sz="1050" dirty="0">
                <a:solidFill>
                  <a:sysClr val="windowText" lastClr="000000"/>
                </a:solidFill>
                <a:highlight>
                  <a:srgbClr val="FFFF00"/>
                </a:highlight>
              </a:rPr>
              <a:t>現在、ムービーエンターではこの映画の特別試写会の参加者を募集をしている。</a:t>
            </a:r>
          </a:p>
          <a:p>
            <a:r>
              <a:rPr kumimoji="1" lang="ja-JP" altLang="en-US" sz="1050" dirty="0">
                <a:solidFill>
                  <a:sysClr val="windowText" lastClr="000000"/>
                </a:solidFill>
                <a:highlight>
                  <a:srgbClr val="FFFF00"/>
                </a:highlight>
              </a:rPr>
              <a:t>・映画</a:t>
            </a:r>
            <a:r>
              <a:rPr kumimoji="1" lang="en-US" altLang="ja-JP" sz="1050" dirty="0">
                <a:solidFill>
                  <a:sysClr val="windowText" lastClr="000000"/>
                </a:solidFill>
                <a:highlight>
                  <a:srgbClr val="FFFF00"/>
                </a:highlight>
              </a:rPr>
              <a:t>『</a:t>
            </a:r>
            <a:r>
              <a:rPr kumimoji="1" lang="en-US" altLang="ja-JP" sz="1050" dirty="0" err="1">
                <a:solidFill>
                  <a:sysClr val="windowText" lastClr="000000"/>
                </a:solidFill>
                <a:highlight>
                  <a:srgbClr val="FFFF00"/>
                </a:highlight>
              </a:rPr>
              <a:t>Black&amp;White</a:t>
            </a:r>
            <a:r>
              <a:rPr kumimoji="1" lang="en-US" altLang="ja-JP" sz="1050" dirty="0">
                <a:solidFill>
                  <a:sysClr val="windowText" lastClr="000000"/>
                </a:solidFill>
                <a:highlight>
                  <a:srgbClr val="FFFF00"/>
                </a:highlight>
              </a:rPr>
              <a:t>/</a:t>
            </a:r>
            <a:r>
              <a:rPr kumimoji="1" lang="ja-JP" altLang="en-US" sz="1050" dirty="0">
                <a:solidFill>
                  <a:sysClr val="windowText" lastClr="000000"/>
                </a:solidFill>
                <a:highlight>
                  <a:srgbClr val="FFFF00"/>
                </a:highlight>
              </a:rPr>
              <a:t>ブラック</a:t>
            </a:r>
            <a:r>
              <a:rPr kumimoji="1" lang="en-US" altLang="ja-JP" sz="1050" dirty="0">
                <a:solidFill>
                  <a:sysClr val="windowText" lastClr="000000"/>
                </a:solidFill>
                <a:highlight>
                  <a:srgbClr val="FFFF00"/>
                </a:highlight>
              </a:rPr>
              <a:t>&amp;</a:t>
            </a:r>
            <a:r>
              <a:rPr kumimoji="1" lang="ja-JP" altLang="en-US" sz="1050" dirty="0">
                <a:solidFill>
                  <a:sysClr val="windowText" lastClr="000000"/>
                </a:solidFill>
                <a:highlight>
                  <a:srgbClr val="FFFF00"/>
                </a:highlight>
              </a:rPr>
              <a:t>ホワイト</a:t>
            </a:r>
            <a:r>
              <a:rPr kumimoji="1" lang="en-US" altLang="ja-JP" sz="1050" dirty="0">
                <a:solidFill>
                  <a:sysClr val="windowText" lastClr="000000"/>
                </a:solidFill>
                <a:highlight>
                  <a:srgbClr val="FFFF00"/>
                </a:highlight>
              </a:rPr>
              <a:t>』</a:t>
            </a:r>
            <a:r>
              <a:rPr kumimoji="1" lang="ja-JP" altLang="en-US" sz="1050" dirty="0">
                <a:solidFill>
                  <a:sysClr val="windowText" lastClr="000000"/>
                </a:solidFill>
                <a:highlight>
                  <a:srgbClr val="FFFF00"/>
                </a:highlight>
              </a:rPr>
              <a:t>特別試写会</a:t>
            </a:r>
            <a:r>
              <a:rPr kumimoji="1" lang="en-US" altLang="ja-JP" sz="1050" dirty="0">
                <a:solidFill>
                  <a:sysClr val="windowText" lastClr="000000"/>
                </a:solidFill>
                <a:highlight>
                  <a:srgbClr val="FFFF00"/>
                </a:highlight>
              </a:rPr>
              <a:t>(</a:t>
            </a:r>
            <a:r>
              <a:rPr kumimoji="1" lang="ja-JP" altLang="en-US" sz="1050" dirty="0">
                <a:solidFill>
                  <a:sysClr val="windowText" lastClr="000000"/>
                </a:solidFill>
                <a:highlight>
                  <a:srgbClr val="FFFF00"/>
                </a:highlight>
              </a:rPr>
              <a:t>締切</a:t>
            </a:r>
            <a:r>
              <a:rPr kumimoji="1" lang="en-US" altLang="ja-JP" sz="1050" dirty="0">
                <a:solidFill>
                  <a:sysClr val="windowText" lastClr="000000"/>
                </a:solidFill>
                <a:highlight>
                  <a:srgbClr val="FFFF00"/>
                </a:highlight>
              </a:rPr>
              <a:t>:2012</a:t>
            </a:r>
            <a:r>
              <a:rPr kumimoji="1" lang="ja-JP" altLang="en-US" sz="1050" dirty="0">
                <a:solidFill>
                  <a:sysClr val="windowText" lastClr="000000"/>
                </a:solidFill>
                <a:highlight>
                  <a:srgbClr val="FFFF00"/>
                </a:highlight>
              </a:rPr>
              <a:t>年</a:t>
            </a:r>
            <a:r>
              <a:rPr kumimoji="1" lang="en-US" altLang="ja-JP" sz="1050" dirty="0">
                <a:solidFill>
                  <a:sysClr val="windowText" lastClr="000000"/>
                </a:solidFill>
                <a:highlight>
                  <a:srgbClr val="FFFF00"/>
                </a:highlight>
              </a:rPr>
              <a:t>3</a:t>
            </a:r>
            <a:r>
              <a:rPr kumimoji="1" lang="ja-JP" altLang="en-US" sz="1050" dirty="0">
                <a:solidFill>
                  <a:sysClr val="windowText" lastClr="000000"/>
                </a:solidFill>
                <a:highlight>
                  <a:srgbClr val="FFFF00"/>
                </a:highlight>
              </a:rPr>
              <a:t>月</a:t>
            </a:r>
            <a:r>
              <a:rPr kumimoji="1" lang="en-US" altLang="ja-JP" sz="1050" dirty="0">
                <a:solidFill>
                  <a:sysClr val="windowText" lastClr="000000"/>
                </a:solidFill>
                <a:highlight>
                  <a:srgbClr val="FFFF00"/>
                </a:highlight>
              </a:rPr>
              <a:t>26</a:t>
            </a:r>
            <a:r>
              <a:rPr kumimoji="1" lang="ja-JP" altLang="en-US" sz="1050" dirty="0">
                <a:solidFill>
                  <a:sysClr val="windowText" lastClr="000000"/>
                </a:solidFill>
                <a:highlight>
                  <a:srgbClr val="FFFF00"/>
                </a:highlight>
              </a:rPr>
              <a:t>日</a:t>
            </a:r>
            <a:r>
              <a:rPr kumimoji="1" lang="en-US" altLang="ja-JP" sz="1050" dirty="0">
                <a:solidFill>
                  <a:sysClr val="windowText" lastClr="000000"/>
                </a:solidFill>
                <a:highlight>
                  <a:srgbClr val="FFFF00"/>
                </a:highlight>
              </a:rPr>
              <a:t>)</a:t>
            </a:r>
          </a:p>
          <a:p>
            <a:r>
              <a:rPr kumimoji="1" lang="ja-JP" altLang="en-US" sz="1050" dirty="0">
                <a:solidFill>
                  <a:sysClr val="windowText" lastClr="000000"/>
                </a:solidFill>
                <a:highlight>
                  <a:srgbClr val="FFFF00"/>
                </a:highlight>
              </a:rPr>
              <a:t>この映画の試写会だが、様々なサイトで「女性限定」で参加者を募集していた。しかし今回の募集は「男性」も応募できる。必要条件は、感想をツィッターでつぶやいてくれることだけ。リース・ウィザースプーンの魅力を堪能したい人はぜひともこの機会に応募してみよう。</a:t>
            </a:r>
          </a:p>
          <a:p>
            <a:r>
              <a:rPr kumimoji="1" lang="ja-JP" altLang="en-US" sz="1050" dirty="0">
                <a:solidFill>
                  <a:sysClr val="windowText" lastClr="000000"/>
                </a:solidFill>
              </a:rPr>
              <a:t>・</a:t>
            </a:r>
            <a:r>
              <a:rPr kumimoji="1" lang="en-US" altLang="ja-JP" sz="1050" dirty="0">
                <a:solidFill>
                  <a:sysClr val="windowText" lastClr="000000"/>
                </a:solidFill>
              </a:rPr>
              <a:t>MOVIE ENTER(</a:t>
            </a:r>
            <a:r>
              <a:rPr kumimoji="1" lang="ja-JP" altLang="en-US" sz="1050" dirty="0">
                <a:solidFill>
                  <a:sysClr val="windowText" lastClr="000000"/>
                </a:solidFill>
              </a:rPr>
              <a:t>ムービーエンター</a:t>
            </a:r>
            <a:r>
              <a:rPr kumimoji="1" lang="en-US" altLang="ja-JP" sz="1050" dirty="0">
                <a:solidFill>
                  <a:sysClr val="windowText" lastClr="000000"/>
                </a:solidFill>
              </a:rPr>
              <a:t>) </a:t>
            </a:r>
            <a:r>
              <a:rPr kumimoji="1" lang="en-US" altLang="ja-JP" sz="1050" b="1" dirty="0">
                <a:solidFill>
                  <a:sysClr val="windowText" lastClr="000000"/>
                </a:solidFill>
              </a:rPr>
              <a:t>(</a:t>
            </a:r>
            <a:r>
              <a:rPr kumimoji="1" lang="ja-JP" altLang="en-US" sz="1050" b="1" dirty="0">
                <a:solidFill>
                  <a:sysClr val="windowText" lastClr="000000"/>
                </a:solidFill>
              </a:rPr>
              <a:t>以下略</a:t>
            </a:r>
            <a:r>
              <a:rPr kumimoji="1" lang="en-US" altLang="ja-JP" sz="1050" b="1" dirty="0">
                <a:solidFill>
                  <a:sysClr val="windowText" lastClr="000000"/>
                </a:solidFill>
              </a:rPr>
              <a:t>)</a:t>
            </a:r>
            <a:endParaRPr kumimoji="1" lang="en-US" altLang="ja-JP" sz="1200" b="1" dirty="0">
              <a:solidFill>
                <a:sysClr val="windowText" lastClr="000000"/>
              </a:solidFill>
            </a:endParaRPr>
          </a:p>
        </p:txBody>
      </p:sp>
      <p:sp>
        <p:nvSpPr>
          <p:cNvPr id="3" name="テキスト ボックス 2">
            <a:extLst>
              <a:ext uri="{FF2B5EF4-FFF2-40B4-BE49-F238E27FC236}">
                <a16:creationId xmlns:a16="http://schemas.microsoft.com/office/drawing/2014/main" id="{C8290AAE-E424-63C5-1AE4-99A3F2BB521C}"/>
              </a:ext>
            </a:extLst>
          </p:cNvPr>
          <p:cNvSpPr txBox="1"/>
          <p:nvPr/>
        </p:nvSpPr>
        <p:spPr>
          <a:xfrm>
            <a:off x="5289818" y="1561169"/>
            <a:ext cx="3608855" cy="3162404"/>
          </a:xfrm>
          <a:prstGeom prst="rect">
            <a:avLst/>
          </a:prstGeom>
          <a:solidFill>
            <a:schemeClr val="tx1"/>
          </a:solidFill>
        </p:spPr>
        <p:txBody>
          <a:bodyPr wrap="square" rtlCol="0">
            <a:spAutoFit/>
          </a:bodyPr>
          <a:lstStyle/>
          <a:p>
            <a:r>
              <a:rPr lang="ja-JP" altLang="en-US" sz="1050" b="0" i="0" dirty="0">
                <a:solidFill>
                  <a:schemeClr val="bg1"/>
                </a:solidFill>
                <a:effectLst/>
                <a:latin typeface="Courier New" panose="02070309020205020404" pitchFamily="49" charset="0"/>
              </a:rPr>
              <a:t>本文では、映画「</a:t>
            </a:r>
            <a:r>
              <a:rPr lang="en-US" altLang="ja-JP" sz="1050" b="0" i="0" dirty="0">
                <a:solidFill>
                  <a:schemeClr val="bg1"/>
                </a:solidFill>
                <a:effectLst/>
                <a:latin typeface="Courier New" panose="02070309020205020404" pitchFamily="49" charset="0"/>
              </a:rPr>
              <a:t>Black &amp; White/</a:t>
            </a:r>
            <a:r>
              <a:rPr lang="ja-JP" altLang="en-US" sz="1050" b="0" i="0" dirty="0">
                <a:solidFill>
                  <a:schemeClr val="bg1"/>
                </a:solidFill>
                <a:effectLst/>
                <a:latin typeface="Courier New" panose="02070309020205020404" pitchFamily="49" charset="0"/>
              </a:rPr>
              <a:t>ブラック </a:t>
            </a:r>
            <a:r>
              <a:rPr lang="en-US" altLang="ja-JP" sz="1050" b="0" i="0" dirty="0">
                <a:solidFill>
                  <a:schemeClr val="bg1"/>
                </a:solidFill>
                <a:effectLst/>
                <a:latin typeface="Courier New" panose="02070309020205020404" pitchFamily="49" charset="0"/>
              </a:rPr>
              <a:t>&amp; </a:t>
            </a:r>
            <a:r>
              <a:rPr lang="ja-JP" altLang="en-US" sz="1050" b="0" i="0" dirty="0">
                <a:solidFill>
                  <a:schemeClr val="bg1"/>
                </a:solidFill>
                <a:effectLst/>
                <a:latin typeface="Courier New" panose="02070309020205020404" pitchFamily="49" charset="0"/>
              </a:rPr>
              <a:t>ホワイト」で、</a:t>
            </a:r>
            <a:r>
              <a:rPr lang="en-US" altLang="ja-JP" sz="1050" b="0" i="0" dirty="0">
                <a:solidFill>
                  <a:schemeClr val="bg1"/>
                </a:solidFill>
                <a:effectLst/>
                <a:latin typeface="Courier New" panose="02070309020205020404" pitchFamily="49" charset="0"/>
              </a:rPr>
              <a:t>2</a:t>
            </a:r>
            <a:r>
              <a:rPr lang="ja-JP" altLang="en-US" sz="1050" b="0" i="0" dirty="0">
                <a:solidFill>
                  <a:schemeClr val="bg1"/>
                </a:solidFill>
                <a:effectLst/>
                <a:latin typeface="Courier New" panose="02070309020205020404" pitchFamily="49" charset="0"/>
              </a:rPr>
              <a:t>人の男性の間で揺れ動く女性を演じた女優のリース・ウィザースプーンについて触れています。彼女は「キューティ・ブロンド」の主人公であるエルの役で日本でも有名ですが、ハリウッドではそれ以前から注目されていた女優です。</a:t>
            </a:r>
          </a:p>
          <a:p>
            <a:r>
              <a:rPr lang="ja-JP" altLang="en-US" sz="1050" b="0" i="0" dirty="0">
                <a:solidFill>
                  <a:schemeClr val="bg1"/>
                </a:solidFill>
                <a:effectLst/>
                <a:latin typeface="Courier New" panose="02070309020205020404" pitchFamily="49" charset="0"/>
              </a:rPr>
              <a:t>リース・ウィザースプーンは、これまでに数多くの賞を受賞しており、演技力の高さが評価されています。映画「</a:t>
            </a:r>
            <a:r>
              <a:rPr lang="en-US" altLang="ja-JP" sz="1050" b="0" i="0" dirty="0">
                <a:solidFill>
                  <a:schemeClr val="bg1"/>
                </a:solidFill>
                <a:effectLst/>
                <a:latin typeface="Courier New" panose="02070309020205020404" pitchFamily="49" charset="0"/>
              </a:rPr>
              <a:t>Walk the Line/</a:t>
            </a:r>
            <a:r>
              <a:rPr lang="ja-JP" altLang="en-US" sz="1050" b="0" i="0" dirty="0">
                <a:solidFill>
                  <a:schemeClr val="bg1"/>
                </a:solidFill>
                <a:effectLst/>
                <a:latin typeface="Courier New" panose="02070309020205020404" pitchFamily="49" charset="0"/>
              </a:rPr>
              <a:t>君につづく道」では、アカデミー賞主演女優賞などを受賞しました。また、彼女は国連女性開発基金の親善大使としても活動しています。</a:t>
            </a:r>
          </a:p>
          <a:p>
            <a:r>
              <a:rPr lang="ja-JP" altLang="en-US" sz="1050" b="0" i="0" dirty="0">
                <a:solidFill>
                  <a:schemeClr val="bg1"/>
                </a:solidFill>
                <a:effectLst/>
                <a:latin typeface="Courier New" panose="02070309020205020404" pitchFamily="49" charset="0"/>
              </a:rPr>
              <a:t>「</a:t>
            </a:r>
            <a:r>
              <a:rPr lang="en-US" altLang="ja-JP" sz="1050" b="0" i="0" dirty="0">
                <a:solidFill>
                  <a:schemeClr val="bg1"/>
                </a:solidFill>
                <a:effectLst/>
                <a:latin typeface="Courier New" panose="02070309020205020404" pitchFamily="49" charset="0"/>
              </a:rPr>
              <a:t>Black &amp; White/</a:t>
            </a:r>
            <a:r>
              <a:rPr lang="ja-JP" altLang="en-US" sz="1050" b="0" i="0" dirty="0">
                <a:solidFill>
                  <a:schemeClr val="bg1"/>
                </a:solidFill>
                <a:effectLst/>
                <a:latin typeface="Courier New" panose="02070309020205020404" pitchFamily="49" charset="0"/>
              </a:rPr>
              <a:t>ブラック </a:t>
            </a:r>
            <a:r>
              <a:rPr lang="en-US" altLang="ja-JP" sz="1050" b="0" i="0" dirty="0">
                <a:solidFill>
                  <a:schemeClr val="bg1"/>
                </a:solidFill>
                <a:effectLst/>
                <a:latin typeface="Courier New" panose="02070309020205020404" pitchFamily="49" charset="0"/>
              </a:rPr>
              <a:t>&amp; </a:t>
            </a:r>
            <a:r>
              <a:rPr lang="ja-JP" altLang="en-US" sz="1050" b="0" i="0" dirty="0">
                <a:solidFill>
                  <a:schemeClr val="bg1"/>
                </a:solidFill>
                <a:effectLst/>
                <a:latin typeface="Courier New" panose="02070309020205020404" pitchFamily="49" charset="0"/>
              </a:rPr>
              <a:t>ホワイト」では、彼女が演じるローレンの二面性が見どころであり、リース・ウィザースプーン自身もこの役を楽しんで演じたとコメントしています。</a:t>
            </a:r>
          </a:p>
          <a:p>
            <a:r>
              <a:rPr lang="ja-JP" altLang="en-US" sz="1050" b="0" i="0" dirty="0">
                <a:solidFill>
                  <a:schemeClr val="bg1"/>
                </a:solidFill>
                <a:effectLst/>
                <a:highlight>
                  <a:srgbClr val="FFFF00"/>
                </a:highlight>
                <a:latin typeface="Courier New" panose="02070309020205020404" pitchFamily="49" charset="0"/>
              </a:rPr>
              <a:t>現在、この映画の特別試写会の参加者が募集されており、性別を問わず応募が可能です。試写会では、リース・ウィザースプーンの魅力を堪能することができるでしょう。</a:t>
            </a:r>
            <a:endParaRPr kumimoji="1" lang="ja-JP" altLang="en-US" sz="1050" dirty="0">
              <a:solidFill>
                <a:schemeClr val="bg1"/>
              </a:solidFill>
              <a:highlight>
                <a:srgbClr val="FFFF00"/>
              </a:highlight>
            </a:endParaRPr>
          </a:p>
        </p:txBody>
      </p:sp>
      <p:sp>
        <p:nvSpPr>
          <p:cNvPr id="4" name="テキスト ボックス 3">
            <a:extLst>
              <a:ext uri="{FF2B5EF4-FFF2-40B4-BE49-F238E27FC236}">
                <a16:creationId xmlns:a16="http://schemas.microsoft.com/office/drawing/2014/main" id="{5D33130C-8A40-2B1F-49FE-50D98DD199C6}"/>
              </a:ext>
            </a:extLst>
          </p:cNvPr>
          <p:cNvSpPr txBox="1"/>
          <p:nvPr/>
        </p:nvSpPr>
        <p:spPr>
          <a:xfrm>
            <a:off x="5911379" y="1242142"/>
            <a:ext cx="2465913" cy="369332"/>
          </a:xfrm>
          <a:prstGeom prst="rect">
            <a:avLst/>
          </a:prstGeom>
          <a:noFill/>
        </p:spPr>
        <p:txBody>
          <a:bodyPr wrap="square" rtlCol="0">
            <a:spAutoFit/>
          </a:bodyPr>
          <a:lstStyle/>
          <a:p>
            <a:pPr algn="ctr"/>
            <a:r>
              <a:rPr kumimoji="1" lang="en-US" altLang="ja-JP" dirty="0"/>
              <a:t>&lt;</a:t>
            </a:r>
            <a:r>
              <a:rPr kumimoji="1" lang="ja-JP" altLang="en-US" dirty="0"/>
              <a:t>要約文</a:t>
            </a:r>
            <a:r>
              <a:rPr kumimoji="1" lang="en-US" altLang="ja-JP" dirty="0"/>
              <a:t>&gt;</a:t>
            </a:r>
            <a:endParaRPr kumimoji="1" lang="ja-JP" altLang="en-US" dirty="0"/>
          </a:p>
        </p:txBody>
      </p:sp>
      <p:sp>
        <p:nvSpPr>
          <p:cNvPr id="5" name="テキスト ボックス 4">
            <a:extLst>
              <a:ext uri="{FF2B5EF4-FFF2-40B4-BE49-F238E27FC236}">
                <a16:creationId xmlns:a16="http://schemas.microsoft.com/office/drawing/2014/main" id="{02969C21-7FA7-1DB2-BC86-89EC54E1325A}"/>
              </a:ext>
            </a:extLst>
          </p:cNvPr>
          <p:cNvSpPr txBox="1"/>
          <p:nvPr/>
        </p:nvSpPr>
        <p:spPr>
          <a:xfrm>
            <a:off x="1460062" y="1244621"/>
            <a:ext cx="2465913" cy="369332"/>
          </a:xfrm>
          <a:prstGeom prst="rect">
            <a:avLst/>
          </a:prstGeom>
          <a:noFill/>
        </p:spPr>
        <p:txBody>
          <a:bodyPr wrap="square" rtlCol="0">
            <a:spAutoFit/>
          </a:bodyPr>
          <a:lstStyle/>
          <a:p>
            <a:pPr algn="ctr"/>
            <a:r>
              <a:rPr kumimoji="1" lang="en-US" altLang="ja-JP" dirty="0"/>
              <a:t>&lt;</a:t>
            </a:r>
            <a:r>
              <a:rPr kumimoji="1" lang="ja-JP" altLang="en-US" dirty="0"/>
              <a:t>原文</a:t>
            </a:r>
            <a:r>
              <a:rPr kumimoji="1" lang="en-US" altLang="ja-JP" dirty="0"/>
              <a:t>&gt;</a:t>
            </a:r>
            <a:endParaRPr kumimoji="1" lang="ja-JP" altLang="en-US" dirty="0"/>
          </a:p>
        </p:txBody>
      </p:sp>
      <p:sp>
        <p:nvSpPr>
          <p:cNvPr id="6" name="テキスト ボックス 5">
            <a:extLst>
              <a:ext uri="{FF2B5EF4-FFF2-40B4-BE49-F238E27FC236}">
                <a16:creationId xmlns:a16="http://schemas.microsoft.com/office/drawing/2014/main" id="{7A3920BC-341A-E930-6EF9-169FD87A1D1E}"/>
              </a:ext>
            </a:extLst>
          </p:cNvPr>
          <p:cNvSpPr txBox="1"/>
          <p:nvPr/>
        </p:nvSpPr>
        <p:spPr>
          <a:xfrm>
            <a:off x="5339909" y="5296831"/>
            <a:ext cx="3608855" cy="369332"/>
          </a:xfrm>
          <a:prstGeom prst="rect">
            <a:avLst/>
          </a:prstGeom>
          <a:noFill/>
        </p:spPr>
        <p:txBody>
          <a:bodyPr wrap="square" rtlCol="0">
            <a:spAutoFit/>
          </a:bodyPr>
          <a:lstStyle/>
          <a:p>
            <a:r>
              <a:rPr kumimoji="1" lang="ja-JP" altLang="en-US" dirty="0"/>
              <a:t>正解ラベル</a:t>
            </a:r>
            <a:r>
              <a:rPr kumimoji="1" lang="en-US" altLang="ja-JP" dirty="0"/>
              <a:t>: MOVIE ENTER</a:t>
            </a:r>
            <a:endParaRPr kumimoji="1" lang="ja-JP" altLang="en-US" dirty="0"/>
          </a:p>
        </p:txBody>
      </p:sp>
      <p:sp>
        <p:nvSpPr>
          <p:cNvPr id="8" name="テキスト ボックス 7">
            <a:extLst>
              <a:ext uri="{FF2B5EF4-FFF2-40B4-BE49-F238E27FC236}">
                <a16:creationId xmlns:a16="http://schemas.microsoft.com/office/drawing/2014/main" id="{451586F3-49EE-0C13-E5A9-0FDC8E9B9014}"/>
              </a:ext>
            </a:extLst>
          </p:cNvPr>
          <p:cNvSpPr txBox="1"/>
          <p:nvPr/>
        </p:nvSpPr>
        <p:spPr>
          <a:xfrm>
            <a:off x="5339909" y="5793938"/>
            <a:ext cx="3608855" cy="369332"/>
          </a:xfrm>
          <a:prstGeom prst="rect">
            <a:avLst/>
          </a:prstGeom>
          <a:noFill/>
        </p:spPr>
        <p:txBody>
          <a:bodyPr wrap="square" rtlCol="0">
            <a:spAutoFit/>
          </a:bodyPr>
          <a:lstStyle/>
          <a:p>
            <a:r>
              <a:rPr kumimoji="1" lang="ja-JP" altLang="en-US" dirty="0"/>
              <a:t>従来手法での推定結果</a:t>
            </a:r>
            <a:r>
              <a:rPr kumimoji="1" lang="en-US" altLang="ja-JP" dirty="0"/>
              <a:t>: Peachy</a:t>
            </a:r>
            <a:endParaRPr kumimoji="1" lang="ja-JP" altLang="en-US" dirty="0"/>
          </a:p>
        </p:txBody>
      </p:sp>
      <p:grpSp>
        <p:nvGrpSpPr>
          <p:cNvPr id="18" name="グループ化 17">
            <a:extLst>
              <a:ext uri="{FF2B5EF4-FFF2-40B4-BE49-F238E27FC236}">
                <a16:creationId xmlns:a16="http://schemas.microsoft.com/office/drawing/2014/main" id="{20929266-3338-3074-6BD3-101D30DC3DA9}"/>
              </a:ext>
            </a:extLst>
          </p:cNvPr>
          <p:cNvGrpSpPr/>
          <p:nvPr/>
        </p:nvGrpSpPr>
        <p:grpSpPr>
          <a:xfrm>
            <a:off x="3097056" y="3706317"/>
            <a:ext cx="199038" cy="164772"/>
            <a:chOff x="-2509284" y="2919087"/>
            <a:chExt cx="616689" cy="662763"/>
          </a:xfrm>
        </p:grpSpPr>
        <p:cxnSp>
          <p:nvCxnSpPr>
            <p:cNvPr id="15" name="直線コネクタ 14">
              <a:extLst>
                <a:ext uri="{FF2B5EF4-FFF2-40B4-BE49-F238E27FC236}">
                  <a16:creationId xmlns:a16="http://schemas.microsoft.com/office/drawing/2014/main" id="{58BF792B-0A77-812D-A01C-23053FE037A4}"/>
                </a:ext>
              </a:extLst>
            </p:cNvPr>
            <p:cNvCxnSpPr/>
            <p:nvPr/>
          </p:nvCxnSpPr>
          <p:spPr>
            <a:xfrm>
              <a:off x="-2509284" y="3561907"/>
              <a:ext cx="616689" cy="0"/>
            </a:xfrm>
            <a:prstGeom prst="line">
              <a:avLst/>
            </a:prstGeom>
            <a:ln w="5715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6" name="直線コネクタ 15">
              <a:extLst>
                <a:ext uri="{FF2B5EF4-FFF2-40B4-BE49-F238E27FC236}">
                  <a16:creationId xmlns:a16="http://schemas.microsoft.com/office/drawing/2014/main" id="{C36EE4AB-6578-5087-2067-B17479DFAFC8}"/>
                </a:ext>
              </a:extLst>
            </p:cNvPr>
            <p:cNvCxnSpPr>
              <a:cxnSpLocks/>
            </p:cNvCxnSpPr>
            <p:nvPr/>
          </p:nvCxnSpPr>
          <p:spPr>
            <a:xfrm flipV="1">
              <a:off x="-1892595" y="2919087"/>
              <a:ext cx="0" cy="662763"/>
            </a:xfrm>
            <a:prstGeom prst="line">
              <a:avLst/>
            </a:prstGeom>
            <a:ln w="57150">
              <a:solidFill>
                <a:srgbClr val="FF0000"/>
              </a:solidFill>
            </a:ln>
          </p:spPr>
          <p:style>
            <a:lnRef idx="1">
              <a:schemeClr val="accent6"/>
            </a:lnRef>
            <a:fillRef idx="0">
              <a:schemeClr val="accent6"/>
            </a:fillRef>
            <a:effectRef idx="0">
              <a:schemeClr val="accent6"/>
            </a:effectRef>
            <a:fontRef idx="minor">
              <a:schemeClr val="tx1"/>
            </a:fontRef>
          </p:style>
        </p:cxnSp>
      </p:grpSp>
      <p:sp>
        <p:nvSpPr>
          <p:cNvPr id="19" name="テキスト ボックス 18">
            <a:extLst>
              <a:ext uri="{FF2B5EF4-FFF2-40B4-BE49-F238E27FC236}">
                <a16:creationId xmlns:a16="http://schemas.microsoft.com/office/drawing/2014/main" id="{D052CA7B-FF70-55C2-9FF4-FBD2D18DD38D}"/>
              </a:ext>
            </a:extLst>
          </p:cNvPr>
          <p:cNvSpPr txBox="1"/>
          <p:nvPr/>
        </p:nvSpPr>
        <p:spPr>
          <a:xfrm>
            <a:off x="3196575" y="3813380"/>
            <a:ext cx="1145335" cy="276999"/>
          </a:xfrm>
          <a:prstGeom prst="rect">
            <a:avLst/>
          </a:prstGeom>
          <a:noFill/>
        </p:spPr>
        <p:txBody>
          <a:bodyPr wrap="square" rtlCol="0">
            <a:spAutoFit/>
          </a:bodyPr>
          <a:lstStyle/>
          <a:p>
            <a:r>
              <a:rPr kumimoji="1" lang="en-US" altLang="ja-JP" sz="1200" dirty="0">
                <a:highlight>
                  <a:srgbClr val="FF0000"/>
                </a:highlight>
              </a:rPr>
              <a:t>512 </a:t>
            </a:r>
            <a:r>
              <a:rPr kumimoji="1" lang="ja-JP" altLang="en-US" sz="1200" dirty="0">
                <a:highlight>
                  <a:srgbClr val="FF0000"/>
                </a:highlight>
              </a:rPr>
              <a:t>トークン</a:t>
            </a:r>
          </a:p>
        </p:txBody>
      </p:sp>
    </p:spTree>
    <p:extLst>
      <p:ext uri="{BB962C8B-B14F-4D97-AF65-F5344CB8AC3E}">
        <p14:creationId xmlns:p14="http://schemas.microsoft.com/office/powerpoint/2010/main" val="28886918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1EDBAB4-914A-BEFB-1C13-CD20A6447ABE}"/>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FEE0A064-E8A0-4AD3-6BF6-2D00B1D1472A}"/>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本研究の目的</a:t>
            </a:r>
            <a:endParaRPr lang="en-US" altLang="ja-JP" sz="3200" b="1" dirty="0">
              <a:latin typeface="+mn-ea"/>
            </a:endParaRPr>
          </a:p>
          <a:p>
            <a:pPr marL="0" lvl="0" indent="0" algn="l" rtl="0">
              <a:spcBef>
                <a:spcPts val="0"/>
              </a:spcBef>
              <a:spcAft>
                <a:spcPts val="0"/>
              </a:spcAft>
              <a:buNone/>
            </a:pPr>
            <a:r>
              <a:rPr lang="en-US" sz="2400" b="1" dirty="0">
                <a:latin typeface="+mn-ea"/>
                <a:ea typeface="+mn-ea"/>
              </a:rPr>
              <a:t>	</a:t>
            </a:r>
            <a:r>
              <a:rPr lang="ja-JP" altLang="en-US" sz="2000" b="1" dirty="0">
                <a:latin typeface="+mn-ea"/>
              </a:rPr>
              <a:t>原文から生成した要約文情報を組み込んだプーリング手法の提案</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085E719B-CF7B-3459-330F-ACEF6B12C5B2}"/>
              </a:ext>
            </a:extLst>
          </p:cNvPr>
          <p:cNvSpPr>
            <a:spLocks noGrp="1"/>
          </p:cNvSpPr>
          <p:nvPr>
            <p:ph type="sldNum" sz="quarter" idx="12"/>
          </p:nvPr>
        </p:nvSpPr>
        <p:spPr/>
        <p:txBody>
          <a:bodyPr/>
          <a:lstStyle/>
          <a:p>
            <a:fld id="{84E5AB44-6C43-4864-84E5-D75B94A07FCF}" type="slidenum">
              <a:rPr kumimoji="1" lang="ja-JP" altLang="en-US" smtClean="0"/>
              <a:t>42</a:t>
            </a:fld>
            <a:endParaRPr kumimoji="1" lang="ja-JP" altLang="en-US"/>
          </a:p>
        </p:txBody>
      </p:sp>
      <p:pic>
        <p:nvPicPr>
          <p:cNvPr id="41" name="図 40">
            <a:extLst>
              <a:ext uri="{FF2B5EF4-FFF2-40B4-BE49-F238E27FC236}">
                <a16:creationId xmlns:a16="http://schemas.microsoft.com/office/drawing/2014/main" id="{D510D8E9-DCEC-8263-6E13-AC69E5512BC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9758" y="1784252"/>
            <a:ext cx="4804482" cy="4036563"/>
          </a:xfrm>
          <a:prstGeom prst="rect">
            <a:avLst/>
          </a:prstGeom>
        </p:spPr>
      </p:pic>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04621BD8-9200-242A-0459-D07F1CF64E47}"/>
                  </a:ext>
                </a:extLst>
              </p:cNvPr>
              <p:cNvSpPr txBox="1"/>
              <p:nvPr/>
            </p:nvSpPr>
            <p:spPr>
              <a:xfrm>
                <a:off x="5784688" y="1787910"/>
                <a:ext cx="21067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=1 (</m:t>
                      </m:r>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 ≥0)</m:t>
                      </m:r>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04621BD8-9200-242A-0459-D07F1CF64E47}"/>
                  </a:ext>
                </a:extLst>
              </p:cNvPr>
              <p:cNvSpPr txBox="1">
                <a:spLocks noRot="1" noChangeAspect="1" noMove="1" noResize="1" noEditPoints="1" noAdjustHandles="1" noChangeArrowheads="1" noChangeShapeType="1" noTextEdit="1"/>
              </p:cNvSpPr>
              <p:nvPr/>
            </p:nvSpPr>
            <p:spPr>
              <a:xfrm>
                <a:off x="5784688" y="1787910"/>
                <a:ext cx="2106731" cy="276999"/>
              </a:xfrm>
              <a:prstGeom prst="rect">
                <a:avLst/>
              </a:prstGeom>
              <a:blipFill>
                <a:blip r:embed="rId4"/>
                <a:stretch>
                  <a:fillRect l="-2023" r="-3179" b="-36957"/>
                </a:stretch>
              </a:blipFill>
            </p:spPr>
            <p:txBody>
              <a:bodyPr/>
              <a:lstStyle/>
              <a:p>
                <a:r>
                  <a:rPr lang="ja-JP" altLang="en-US">
                    <a:noFill/>
                  </a:rPr>
                  <a:t> </a:t>
                </a:r>
              </a:p>
            </p:txBody>
          </p:sp>
        </mc:Fallback>
      </mc:AlternateContent>
      <p:sp>
        <p:nvSpPr>
          <p:cNvPr id="3" name="矢印: 下 2">
            <a:extLst>
              <a:ext uri="{FF2B5EF4-FFF2-40B4-BE49-F238E27FC236}">
                <a16:creationId xmlns:a16="http://schemas.microsoft.com/office/drawing/2014/main" id="{3ABF47C9-2DED-1D0C-DBF5-0180CBE906A3}"/>
              </a:ext>
            </a:extLst>
          </p:cNvPr>
          <p:cNvSpPr/>
          <p:nvPr/>
        </p:nvSpPr>
        <p:spPr>
          <a:xfrm rot="10800000">
            <a:off x="6575638" y="2778486"/>
            <a:ext cx="291598" cy="66148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11AA70F3-0A32-2127-C8B6-417ED447ED56}"/>
              </a:ext>
            </a:extLst>
          </p:cNvPr>
          <p:cNvSpPr/>
          <p:nvPr/>
        </p:nvSpPr>
        <p:spPr>
          <a:xfrm>
            <a:off x="6225702" y="3148137"/>
            <a:ext cx="2393004" cy="1181010"/>
          </a:xfrm>
          <a:prstGeom prst="rect">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8FC46B68-64C8-72C2-E353-A976795134D3}"/>
              </a:ext>
            </a:extLst>
          </p:cNvPr>
          <p:cNvSpPr/>
          <p:nvPr/>
        </p:nvSpPr>
        <p:spPr>
          <a:xfrm>
            <a:off x="6381345" y="3438984"/>
            <a:ext cx="699900" cy="51488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1D6428F3-9EB8-CFDB-DB5E-D30A6E92CFAE}"/>
              </a:ext>
            </a:extLst>
          </p:cNvPr>
          <p:cNvSpPr txBox="1"/>
          <p:nvPr/>
        </p:nvSpPr>
        <p:spPr>
          <a:xfrm>
            <a:off x="7334655" y="2778486"/>
            <a:ext cx="1284051" cy="369332"/>
          </a:xfrm>
          <a:prstGeom prst="rect">
            <a:avLst/>
          </a:prstGeom>
          <a:noFill/>
        </p:spPr>
        <p:txBody>
          <a:bodyPr wrap="square" rtlCol="0">
            <a:spAutoFit/>
          </a:bodyPr>
          <a:lstStyle/>
          <a:p>
            <a:pPr algn="r"/>
            <a:r>
              <a:rPr kumimoji="1" lang="ja-JP" altLang="en-US" dirty="0"/>
              <a:t>提案部分</a:t>
            </a:r>
          </a:p>
        </p:txBody>
      </p:sp>
      <p:sp>
        <p:nvSpPr>
          <p:cNvPr id="9" name="テキスト ボックス 8">
            <a:extLst>
              <a:ext uri="{FF2B5EF4-FFF2-40B4-BE49-F238E27FC236}">
                <a16:creationId xmlns:a16="http://schemas.microsoft.com/office/drawing/2014/main" id="{05C11AA9-A6BC-F4EB-7185-2A7B78D6B53D}"/>
              </a:ext>
            </a:extLst>
          </p:cNvPr>
          <p:cNvSpPr txBox="1"/>
          <p:nvPr/>
        </p:nvSpPr>
        <p:spPr>
          <a:xfrm>
            <a:off x="6274571" y="3959814"/>
            <a:ext cx="2344135" cy="369332"/>
          </a:xfrm>
          <a:prstGeom prst="rect">
            <a:avLst/>
          </a:prstGeom>
          <a:noFill/>
        </p:spPr>
        <p:txBody>
          <a:bodyPr wrap="square" rtlCol="0">
            <a:spAutoFit/>
          </a:bodyPr>
          <a:lstStyle/>
          <a:p>
            <a:pPr algn="ctr"/>
            <a:r>
              <a:rPr kumimoji="1" lang="ja-JP" altLang="en-US" dirty="0"/>
              <a:t>要約文の分散表現</a:t>
            </a:r>
          </a:p>
        </p:txBody>
      </p:sp>
    </p:spTree>
    <p:extLst>
      <p:ext uri="{BB962C8B-B14F-4D97-AF65-F5344CB8AC3E}">
        <p14:creationId xmlns:p14="http://schemas.microsoft.com/office/powerpoint/2010/main" val="20386062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8132402-9170-DCE7-F619-C6103EC008FE}"/>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4D7D1EA4-8756-6507-DF64-D24D252DD32D}"/>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要約文の生成例 </a:t>
            </a:r>
            <a:r>
              <a:rPr lang="en-US" altLang="ja-JP" sz="3200" b="1" dirty="0">
                <a:latin typeface="+mn-ea"/>
              </a:rPr>
              <a:t>1</a:t>
            </a:r>
            <a:r>
              <a:rPr lang="ja-JP" altLang="en-US" sz="3200" b="1" dirty="0">
                <a:latin typeface="+mn-ea"/>
              </a:rPr>
              <a:t> </a:t>
            </a:r>
            <a:r>
              <a:rPr lang="en-US" altLang="ja-JP" sz="2400" b="1" dirty="0">
                <a:latin typeface="+mn-ea"/>
              </a:rPr>
              <a:t>(</a:t>
            </a:r>
            <a:r>
              <a:rPr lang="ja-JP" altLang="en-US" sz="2400" b="1" dirty="0">
                <a:latin typeface="+mn-ea"/>
              </a:rPr>
              <a:t>ラベル</a:t>
            </a:r>
            <a:r>
              <a:rPr lang="en-US" altLang="ja-JP" sz="2400" b="1" dirty="0">
                <a:latin typeface="+mn-ea"/>
              </a:rPr>
              <a:t>: </a:t>
            </a:r>
            <a:r>
              <a:rPr lang="ja-JP" altLang="en-US" sz="2400" b="1" dirty="0">
                <a:latin typeface="+mn-ea"/>
              </a:rPr>
              <a:t>独女通信</a:t>
            </a:r>
            <a:r>
              <a:rPr lang="en-US" altLang="ja-JP" sz="2400" b="1" dirty="0">
                <a:latin typeface="+mn-ea"/>
              </a:rPr>
              <a:t>)</a:t>
            </a:r>
            <a:endParaRPr lang="en-US" altLang="ja-JP"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3460E376-A306-C762-4476-CDCDCD666147}"/>
              </a:ext>
            </a:extLst>
          </p:cNvPr>
          <p:cNvSpPr>
            <a:spLocks noGrp="1"/>
          </p:cNvSpPr>
          <p:nvPr>
            <p:ph type="sldNum" sz="quarter" idx="12"/>
          </p:nvPr>
        </p:nvSpPr>
        <p:spPr/>
        <p:txBody>
          <a:bodyPr/>
          <a:lstStyle/>
          <a:p>
            <a:fld id="{84E5AB44-6C43-4864-84E5-D75B94A07FCF}" type="slidenum">
              <a:rPr kumimoji="1" lang="ja-JP" altLang="en-US" smtClean="0"/>
              <a:t>43</a:t>
            </a:fld>
            <a:endParaRPr kumimoji="1" lang="ja-JP" altLang="en-US"/>
          </a:p>
        </p:txBody>
      </p:sp>
      <p:sp>
        <p:nvSpPr>
          <p:cNvPr id="2" name="テキスト ボックス 1">
            <a:extLst>
              <a:ext uri="{FF2B5EF4-FFF2-40B4-BE49-F238E27FC236}">
                <a16:creationId xmlns:a16="http://schemas.microsoft.com/office/drawing/2014/main" id="{0EF79425-C8A0-FEC2-F626-3EE7C22EE560}"/>
              </a:ext>
            </a:extLst>
          </p:cNvPr>
          <p:cNvSpPr txBox="1"/>
          <p:nvPr/>
        </p:nvSpPr>
        <p:spPr>
          <a:xfrm>
            <a:off x="245327" y="1561170"/>
            <a:ext cx="4895385" cy="4893647"/>
          </a:xfrm>
          <a:prstGeom prst="rect">
            <a:avLst/>
          </a:prstGeom>
          <a:solidFill>
            <a:schemeClr val="tx1"/>
          </a:solidFill>
        </p:spPr>
        <p:txBody>
          <a:bodyPr wrap="square" rtlCol="0">
            <a:spAutoFit/>
          </a:bodyPr>
          <a:lstStyle/>
          <a:p>
            <a:r>
              <a:rPr kumimoji="1" lang="en-US" altLang="ja-JP" sz="1200" b="0" i="0" dirty="0">
                <a:solidFill>
                  <a:sysClr val="windowText" lastClr="000000"/>
                </a:solidFill>
                <a:effectLst/>
                <a:latin typeface="Courier New" panose="02070309020205020404" pitchFamily="49" charset="0"/>
              </a:rPr>
              <a:t>【</a:t>
            </a:r>
            <a:r>
              <a:rPr lang="ja-JP" altLang="en-US" sz="1200" b="0" i="0" dirty="0">
                <a:solidFill>
                  <a:sysClr val="windowText" lastClr="000000"/>
                </a:solidFill>
                <a:effectLst/>
                <a:latin typeface="Courier New" panose="02070309020205020404" pitchFamily="49" charset="0"/>
              </a:rPr>
              <a:t>健康のために体張ります</a:t>
            </a:r>
            <a:r>
              <a:rPr lang="en-US" altLang="ja-JP" sz="1200" b="0" i="0" dirty="0">
                <a:solidFill>
                  <a:sysClr val="windowText" lastClr="000000"/>
                </a:solidFill>
                <a:effectLst/>
                <a:latin typeface="Courier New" panose="02070309020205020404" pitchFamily="49" charset="0"/>
              </a:rPr>
              <a:t>! Presented by </a:t>
            </a:r>
            <a:r>
              <a:rPr lang="ja-JP" altLang="en-US" sz="1200" b="0" i="0" dirty="0">
                <a:solidFill>
                  <a:sysClr val="windowText" lastClr="000000"/>
                </a:solidFill>
                <a:effectLst/>
                <a:latin typeface="Courier New" panose="02070309020205020404" pitchFamily="49" charset="0"/>
              </a:rPr>
              <a:t>ゆるっと</a:t>
            </a:r>
            <a:r>
              <a:rPr lang="en-US" altLang="ja-JP" sz="1200" b="0" i="0" dirty="0">
                <a:solidFill>
                  <a:sysClr val="windowText" lastClr="000000"/>
                </a:solidFill>
                <a:effectLst/>
                <a:latin typeface="Courier New" panose="02070309020205020404" pitchFamily="49" charset="0"/>
              </a:rPr>
              <a:t>café</a:t>
            </a:r>
            <a:r>
              <a:rPr kumimoji="1" lang="en-US" altLang="ja-JP" sz="1200" b="0" i="0" dirty="0">
                <a:solidFill>
                  <a:sysClr val="windowText" lastClr="000000"/>
                </a:solidFill>
                <a:effectLst/>
                <a:latin typeface="Courier New" panose="02070309020205020404" pitchFamily="49" charset="0"/>
              </a:rPr>
              <a:t>】</a:t>
            </a:r>
            <a:endParaRPr kumimoji="1" lang="en-US" altLang="ja-JP" sz="1200" dirty="0">
              <a:solidFill>
                <a:sysClr val="windowText" lastClr="000000"/>
              </a:solidFill>
            </a:endParaRPr>
          </a:p>
          <a:p>
            <a:endParaRPr kumimoji="1" lang="en-US" altLang="ja-JP" sz="1200" dirty="0">
              <a:solidFill>
                <a:sysClr val="windowText" lastClr="000000"/>
              </a:solidFill>
            </a:endParaRPr>
          </a:p>
          <a:p>
            <a:r>
              <a:rPr kumimoji="1" lang="ja-JP" altLang="en-US" sz="1200" dirty="0">
                <a:solidFill>
                  <a:sysClr val="windowText" lastClr="000000"/>
                </a:solidFill>
              </a:rPr>
              <a:t>みなさま、こんにちは</a:t>
            </a:r>
            <a:r>
              <a:rPr kumimoji="1" lang="en-US" altLang="ja-JP" sz="1200" dirty="0">
                <a:solidFill>
                  <a:sysClr val="windowText" lastClr="000000"/>
                </a:solidFill>
              </a:rPr>
              <a:t>!</a:t>
            </a:r>
          </a:p>
          <a:p>
            <a:r>
              <a:rPr kumimoji="1" lang="ja-JP" altLang="en-US" sz="1200" dirty="0">
                <a:solidFill>
                  <a:sysClr val="windowText" lastClr="000000"/>
                </a:solidFill>
              </a:rPr>
              <a:t>私は以前、「アラフォーだけど結婚したい</a:t>
            </a:r>
            <a:r>
              <a:rPr kumimoji="1" lang="en-US" altLang="ja-JP" sz="1200" dirty="0">
                <a:solidFill>
                  <a:sysClr val="windowText" lastClr="000000"/>
                </a:solidFill>
              </a:rPr>
              <a:t>!</a:t>
            </a:r>
            <a:r>
              <a:rPr kumimoji="1" lang="ja-JP" altLang="en-US" sz="1200" dirty="0">
                <a:solidFill>
                  <a:sysClr val="windowText" lastClr="000000"/>
                </a:solidFill>
              </a:rPr>
              <a:t>」という</a:t>
            </a:r>
          </a:p>
          <a:p>
            <a:r>
              <a:rPr kumimoji="1" lang="ja-JP" altLang="en-US" sz="1200" dirty="0">
                <a:solidFill>
                  <a:sysClr val="windowText" lastClr="000000"/>
                </a:solidFill>
              </a:rPr>
              <a:t>コラムを書かせていただいた漫画家の</a:t>
            </a:r>
            <a:r>
              <a:rPr kumimoji="1" lang="ja-JP" altLang="en-US" sz="1200" dirty="0">
                <a:solidFill>
                  <a:sysClr val="windowText" lastClr="000000"/>
                </a:solidFill>
                <a:highlight>
                  <a:srgbClr val="F4B54B"/>
                </a:highlight>
              </a:rPr>
              <a:t>尾形未紀</a:t>
            </a:r>
            <a:r>
              <a:rPr kumimoji="1" lang="ja-JP" altLang="en-US" sz="1200" dirty="0">
                <a:solidFill>
                  <a:sysClr val="windowText" lastClr="000000"/>
                </a:solidFill>
              </a:rPr>
              <a:t>です。</a:t>
            </a:r>
          </a:p>
          <a:p>
            <a:r>
              <a:rPr kumimoji="1" lang="en-US" altLang="ja-JP" sz="1200" dirty="0">
                <a:solidFill>
                  <a:sysClr val="windowText" lastClr="000000"/>
                </a:solidFill>
              </a:rPr>
              <a:t>40</a:t>
            </a:r>
            <a:r>
              <a:rPr kumimoji="1" lang="ja-JP" altLang="en-US" sz="1200" dirty="0">
                <a:solidFill>
                  <a:sysClr val="windowText" lastClr="000000"/>
                </a:solidFill>
              </a:rPr>
              <a:t>代半ばで結婚した私たち夫婦。子供はできるかどうかまだわからないし、親ももうかなりいい年だから、あまり頼ることもできない</a:t>
            </a:r>
            <a:r>
              <a:rPr kumimoji="1" lang="en-US" altLang="ja-JP" sz="1200" dirty="0">
                <a:solidFill>
                  <a:sysClr val="windowText" lastClr="000000"/>
                </a:solidFill>
              </a:rPr>
              <a:t>!</a:t>
            </a:r>
          </a:p>
          <a:p>
            <a:r>
              <a:rPr kumimoji="1" lang="ja-JP" altLang="en-US" sz="1200" dirty="0">
                <a:solidFill>
                  <a:sysClr val="windowText" lastClr="000000"/>
                </a:solidFill>
              </a:rPr>
              <a:t>だから夫婦</a:t>
            </a:r>
            <a:r>
              <a:rPr kumimoji="1" lang="en-US" altLang="ja-JP" sz="1200" dirty="0">
                <a:solidFill>
                  <a:sysClr val="windowText" lastClr="000000"/>
                </a:solidFill>
              </a:rPr>
              <a:t>2</a:t>
            </a:r>
            <a:r>
              <a:rPr kumimoji="1" lang="ja-JP" altLang="en-US" sz="1200" dirty="0">
                <a:solidFill>
                  <a:sysClr val="windowText" lastClr="000000"/>
                </a:solidFill>
              </a:rPr>
              <a:t>人でしっかり支えあって生きていかなくてはいけないと思う今日この頃</a:t>
            </a:r>
            <a:r>
              <a:rPr kumimoji="1" lang="en-US" altLang="ja-JP" sz="1200" dirty="0">
                <a:solidFill>
                  <a:sysClr val="windowText" lastClr="000000"/>
                </a:solidFill>
              </a:rPr>
              <a:t>...</a:t>
            </a:r>
            <a:r>
              <a:rPr kumimoji="1" lang="ja-JP" altLang="en-US" sz="1200" dirty="0">
                <a:solidFill>
                  <a:sysClr val="windowText" lastClr="000000"/>
                </a:solidFill>
              </a:rPr>
              <a:t>。でも、そんなときに気になるのが「健康」。</a:t>
            </a:r>
          </a:p>
          <a:p>
            <a:r>
              <a:rPr kumimoji="1" lang="ja-JP" altLang="en-US" sz="1200" dirty="0">
                <a:solidFill>
                  <a:sysClr val="windowText" lastClr="000000"/>
                </a:solidFill>
              </a:rPr>
              <a:t>長生きしても健康じゃなきゃ、楽しくないもんね</a:t>
            </a:r>
            <a:r>
              <a:rPr kumimoji="1" lang="en-US" altLang="ja-JP" sz="1200" dirty="0">
                <a:solidFill>
                  <a:sysClr val="windowText" lastClr="000000"/>
                </a:solidFill>
              </a:rPr>
              <a:t>?</a:t>
            </a:r>
          </a:p>
          <a:p>
            <a:r>
              <a:rPr kumimoji="1" lang="ja-JP" altLang="en-US" sz="1200" dirty="0">
                <a:solidFill>
                  <a:sysClr val="windowText" lastClr="000000"/>
                </a:solidFill>
                <a:highlight>
                  <a:srgbClr val="E05073"/>
                </a:highlight>
              </a:rPr>
              <a:t>独女</a:t>
            </a:r>
            <a:r>
              <a:rPr kumimoji="1" lang="ja-JP" altLang="en-US" sz="1200" dirty="0">
                <a:solidFill>
                  <a:sysClr val="windowText" lastClr="000000"/>
                </a:solidFill>
              </a:rPr>
              <a:t>のみなさんも、年々老いてくるにしたがって、増えてくる悩みに頭を抱えてるのでは</a:t>
            </a:r>
            <a:r>
              <a:rPr kumimoji="1" lang="en-US" altLang="ja-JP" sz="1200" dirty="0">
                <a:solidFill>
                  <a:sysClr val="windowText" lastClr="000000"/>
                </a:solidFill>
              </a:rPr>
              <a:t>!?</a:t>
            </a:r>
            <a:r>
              <a:rPr kumimoji="1" lang="ja-JP" altLang="en-US" sz="1200" dirty="0">
                <a:solidFill>
                  <a:sysClr val="windowText" lastClr="000000"/>
                </a:solidFill>
              </a:rPr>
              <a:t> 疲れがとれにくくなったり、シミやしわが増えてきたり、二日酔いがなかなか治らなかったり</a:t>
            </a:r>
            <a:r>
              <a:rPr kumimoji="1" lang="en-US" altLang="ja-JP" sz="1200" dirty="0">
                <a:solidFill>
                  <a:sysClr val="windowText" lastClr="000000"/>
                </a:solidFill>
              </a:rPr>
              <a:t>...</a:t>
            </a:r>
          </a:p>
          <a:p>
            <a:r>
              <a:rPr kumimoji="1" lang="ja-JP" altLang="en-US" sz="1200" dirty="0">
                <a:solidFill>
                  <a:sysClr val="windowText" lastClr="000000"/>
                </a:solidFill>
              </a:rPr>
              <a:t>さらに、病気で入院したりする友達や知り合いも増えているのでは</a:t>
            </a:r>
            <a:r>
              <a:rPr kumimoji="1" lang="en-US" altLang="ja-JP" sz="1200" dirty="0">
                <a:solidFill>
                  <a:sysClr val="windowText" lastClr="000000"/>
                </a:solidFill>
              </a:rPr>
              <a:t>?</a:t>
            </a:r>
          </a:p>
          <a:p>
            <a:r>
              <a:rPr kumimoji="1" lang="ja-JP" altLang="en-US" sz="1200" dirty="0">
                <a:solidFill>
                  <a:sysClr val="windowText" lastClr="000000"/>
                </a:solidFill>
              </a:rPr>
              <a:t>体にいろいろと不具合が出始めてる頃ではないでしょうか</a:t>
            </a:r>
            <a:r>
              <a:rPr kumimoji="1" lang="en-US" altLang="ja-JP" sz="1200" dirty="0">
                <a:solidFill>
                  <a:sysClr val="windowText" lastClr="000000"/>
                </a:solidFill>
              </a:rPr>
              <a:t>...!?</a:t>
            </a:r>
          </a:p>
          <a:p>
            <a:r>
              <a:rPr kumimoji="1" lang="ja-JP" altLang="en-US" sz="1200" dirty="0">
                <a:solidFill>
                  <a:sysClr val="windowText" lastClr="000000"/>
                </a:solidFill>
              </a:rPr>
              <a:t>私の担当編集のアラサー女子も、</a:t>
            </a:r>
          </a:p>
          <a:p>
            <a:r>
              <a:rPr kumimoji="1" lang="ja-JP" altLang="en-US" sz="1200" dirty="0">
                <a:solidFill>
                  <a:sysClr val="windowText" lastClr="000000"/>
                </a:solidFill>
              </a:rPr>
              <a:t>「最近、髪が薄くなってきた</a:t>
            </a:r>
            <a:r>
              <a:rPr kumimoji="1" lang="en-US" altLang="ja-JP" sz="1200" dirty="0">
                <a:solidFill>
                  <a:sysClr val="windowText" lastClr="000000"/>
                </a:solidFill>
              </a:rPr>
              <a:t>...</a:t>
            </a:r>
            <a:r>
              <a:rPr kumimoji="1" lang="ja-JP" altLang="en-US" sz="1200" dirty="0">
                <a:solidFill>
                  <a:sysClr val="windowText" lastClr="000000"/>
                </a:solidFill>
              </a:rPr>
              <a:t>」と嘆いてます</a:t>
            </a:r>
            <a:r>
              <a:rPr kumimoji="1" lang="en-US" altLang="ja-JP" sz="1200" dirty="0">
                <a:solidFill>
                  <a:sysClr val="windowText" lastClr="000000"/>
                </a:solidFill>
              </a:rPr>
              <a:t>(</a:t>
            </a:r>
            <a:r>
              <a:rPr kumimoji="1" lang="ja-JP" altLang="en-US" sz="1200" dirty="0">
                <a:solidFill>
                  <a:sysClr val="windowText" lastClr="000000"/>
                </a:solidFill>
              </a:rPr>
              <a:t>笑</a:t>
            </a:r>
            <a:r>
              <a:rPr kumimoji="1" lang="en-US" altLang="ja-JP" sz="1200" dirty="0">
                <a:solidFill>
                  <a:sysClr val="windowText" lastClr="000000"/>
                </a:solidFill>
              </a:rPr>
              <a:t>)</a:t>
            </a:r>
            <a:r>
              <a:rPr kumimoji="1" lang="ja-JP" altLang="en-US" sz="1200" dirty="0">
                <a:solidFill>
                  <a:sysClr val="windowText" lastClr="000000"/>
                </a:solidFill>
              </a:rPr>
              <a:t>。</a:t>
            </a:r>
          </a:p>
          <a:p>
            <a:r>
              <a:rPr kumimoji="1" lang="ja-JP" altLang="en-US" sz="1200" dirty="0">
                <a:solidFill>
                  <a:sysClr val="windowText" lastClr="000000"/>
                </a:solidFill>
              </a:rPr>
              <a:t>健康に関する悩みって、周りからは「気にしすぎ」と</a:t>
            </a:r>
          </a:p>
          <a:p>
            <a:r>
              <a:rPr kumimoji="1" lang="ja-JP" altLang="en-US" sz="1200" dirty="0">
                <a:solidFill>
                  <a:sysClr val="windowText" lastClr="000000"/>
                </a:solidFill>
              </a:rPr>
              <a:t>思うことでも、本人にとっては真剣だものね。</a:t>
            </a:r>
          </a:p>
          <a:p>
            <a:r>
              <a:rPr kumimoji="1" lang="ja-JP" altLang="en-US" sz="1200" dirty="0">
                <a:solidFill>
                  <a:sysClr val="windowText" lastClr="000000"/>
                </a:solidFill>
              </a:rPr>
              <a:t>そこで、みなさんの身近な健康や美容に関する悩みを</a:t>
            </a:r>
          </a:p>
          <a:p>
            <a:r>
              <a:rPr kumimoji="1" lang="ja-JP" altLang="en-US" sz="1200" dirty="0">
                <a:solidFill>
                  <a:sysClr val="windowText" lastClr="000000"/>
                </a:solidFill>
              </a:rPr>
              <a:t>私たち夫婦が解決していく「</a:t>
            </a:r>
            <a:r>
              <a:rPr kumimoji="1" lang="ja-JP" altLang="en-US" sz="1200" dirty="0">
                <a:solidFill>
                  <a:sysClr val="windowText" lastClr="000000"/>
                </a:solidFill>
                <a:highlight>
                  <a:srgbClr val="9DC3E6"/>
                </a:highlight>
              </a:rPr>
              <a:t>健康コミックエッセイ</a:t>
            </a:r>
            <a:r>
              <a:rPr kumimoji="1" lang="ja-JP" altLang="en-US" sz="1200" dirty="0">
                <a:solidFill>
                  <a:sysClr val="windowText" lastClr="000000"/>
                </a:solidFill>
              </a:rPr>
              <a:t>」を</a:t>
            </a:r>
          </a:p>
          <a:p>
            <a:r>
              <a:rPr kumimoji="1" lang="ja-JP" altLang="en-US" sz="1200" dirty="0">
                <a:solidFill>
                  <a:sysClr val="windowText" lastClr="000000"/>
                </a:solidFill>
              </a:rPr>
              <a:t>はじめることになりました</a:t>
            </a:r>
            <a:r>
              <a:rPr kumimoji="1" lang="en-US" altLang="ja-JP" sz="1200" dirty="0">
                <a:solidFill>
                  <a:sysClr val="windowText" lastClr="000000"/>
                </a:solidFill>
              </a:rPr>
              <a:t>!</a:t>
            </a:r>
          </a:p>
          <a:p>
            <a:r>
              <a:rPr kumimoji="1" lang="ja-JP" altLang="en-US" sz="1200" dirty="0">
                <a:solidFill>
                  <a:sysClr val="windowText" lastClr="000000"/>
                </a:solidFill>
              </a:rPr>
              <a:t>少しでも健康でいて、長生きを</a:t>
            </a:r>
            <a:r>
              <a:rPr kumimoji="1" lang="en-US" altLang="ja-JP" sz="1200" dirty="0">
                <a:solidFill>
                  <a:sysClr val="windowText" lastClr="000000"/>
                </a:solidFill>
              </a:rPr>
              <a:t>!</a:t>
            </a:r>
          </a:p>
          <a:p>
            <a:r>
              <a:rPr kumimoji="1" lang="ja-JP" altLang="en-US" sz="1200" dirty="0">
                <a:solidFill>
                  <a:sysClr val="windowText" lastClr="000000"/>
                </a:solidFill>
              </a:rPr>
              <a:t>それを目標にがんばりたいと思いますので、</a:t>
            </a:r>
          </a:p>
          <a:p>
            <a:r>
              <a:rPr kumimoji="1" lang="ja-JP" altLang="en-US" sz="1200" dirty="0">
                <a:solidFill>
                  <a:sysClr val="windowText" lastClr="000000"/>
                </a:solidFill>
                <a:highlight>
                  <a:srgbClr val="E05073"/>
                </a:highlight>
              </a:rPr>
              <a:t>独女</a:t>
            </a:r>
            <a:r>
              <a:rPr kumimoji="1" lang="ja-JP" altLang="en-US" sz="1200" dirty="0">
                <a:solidFill>
                  <a:sysClr val="windowText" lastClr="000000"/>
                </a:solidFill>
              </a:rPr>
              <a:t>のみなさんもぜひ読んでみてくださいね♪</a:t>
            </a:r>
          </a:p>
        </p:txBody>
      </p:sp>
      <p:sp>
        <p:nvSpPr>
          <p:cNvPr id="3" name="テキスト ボックス 2">
            <a:extLst>
              <a:ext uri="{FF2B5EF4-FFF2-40B4-BE49-F238E27FC236}">
                <a16:creationId xmlns:a16="http://schemas.microsoft.com/office/drawing/2014/main" id="{7AA34702-A164-E01F-F2AC-64C362C47ED2}"/>
              </a:ext>
            </a:extLst>
          </p:cNvPr>
          <p:cNvSpPr txBox="1"/>
          <p:nvPr/>
        </p:nvSpPr>
        <p:spPr>
          <a:xfrm>
            <a:off x="5289818" y="1561169"/>
            <a:ext cx="3608855" cy="2677656"/>
          </a:xfrm>
          <a:prstGeom prst="rect">
            <a:avLst/>
          </a:prstGeom>
          <a:solidFill>
            <a:schemeClr val="tx1"/>
          </a:solidFill>
        </p:spPr>
        <p:txBody>
          <a:bodyPr wrap="square" rtlCol="0">
            <a:spAutoFit/>
          </a:bodyPr>
          <a:lstStyle/>
          <a:p>
            <a:r>
              <a:rPr lang="ja-JP" altLang="en-US" sz="1200" b="0" i="0" dirty="0">
                <a:solidFill>
                  <a:sysClr val="windowText" lastClr="000000"/>
                </a:solidFill>
                <a:effectLst/>
                <a:latin typeface="Courier New" panose="02070309020205020404" pitchFamily="49" charset="0"/>
              </a:rPr>
              <a:t>この文章では、</a:t>
            </a:r>
            <a:r>
              <a:rPr lang="ja-JP" altLang="en-US" sz="1200" b="0" i="0" dirty="0">
                <a:solidFill>
                  <a:sysClr val="windowText" lastClr="000000"/>
                </a:solidFill>
                <a:effectLst/>
                <a:highlight>
                  <a:srgbClr val="F4B54B"/>
                </a:highlight>
                <a:latin typeface="Courier New" panose="02070309020205020404" pitchFamily="49" charset="0"/>
              </a:rPr>
              <a:t>尾形未紀</a:t>
            </a:r>
            <a:r>
              <a:rPr lang="ja-JP" altLang="en-US" sz="1200" b="0" i="0" dirty="0">
                <a:solidFill>
                  <a:sysClr val="windowText" lastClr="000000"/>
                </a:solidFill>
                <a:effectLst/>
                <a:latin typeface="Courier New" panose="02070309020205020404" pitchFamily="49" charset="0"/>
              </a:rPr>
              <a:t>の新シリーズ「</a:t>
            </a:r>
            <a:r>
              <a:rPr lang="ja-JP" altLang="en-US" sz="1200" b="0" i="0" dirty="0">
                <a:solidFill>
                  <a:sysClr val="windowText" lastClr="000000"/>
                </a:solidFill>
                <a:effectLst/>
                <a:highlight>
                  <a:srgbClr val="9DC3E6"/>
                </a:highlight>
                <a:latin typeface="Courier New" panose="02070309020205020404" pitchFamily="49" charset="0"/>
              </a:rPr>
              <a:t>健康コミックエッセイ</a:t>
            </a:r>
            <a:r>
              <a:rPr lang="ja-JP" altLang="en-US" sz="1200" b="0" i="0" dirty="0">
                <a:solidFill>
                  <a:sysClr val="windowText" lastClr="000000"/>
                </a:solidFill>
                <a:effectLst/>
                <a:latin typeface="Courier New" panose="02070309020205020404" pitchFamily="49" charset="0"/>
              </a:rPr>
              <a:t>」の紹介がされています。</a:t>
            </a:r>
            <a:endParaRPr lang="en-US" altLang="ja-JP" sz="1200" b="0" i="0" dirty="0">
              <a:solidFill>
                <a:sysClr val="windowText" lastClr="000000"/>
              </a:solidFill>
              <a:effectLst/>
              <a:latin typeface="Courier New" panose="02070309020205020404" pitchFamily="49" charset="0"/>
            </a:endParaRPr>
          </a:p>
          <a:p>
            <a:r>
              <a:rPr lang="ja-JP" altLang="en-US" sz="1200" b="0" i="0" dirty="0">
                <a:solidFill>
                  <a:sysClr val="windowText" lastClr="000000"/>
                </a:solidFill>
                <a:effectLst/>
                <a:latin typeface="Courier New" panose="02070309020205020404" pitchFamily="49" charset="0"/>
              </a:rPr>
              <a:t>このエッセイでは、健康や美容に関する身近な悩みについて取り上げ、解決策を探っていきます。尾形未紀と夫の夫婦二人三脚で、充実した健康的な生活を送るためのサポートを読者に提供する目的があるようです。具体的には、疲れやすさ、老化による見た目の変化、アルコールの影響、病気や入院に関する不安、髪の健康など、幅広いトピックが取り上げられる予定です。このエッセイは、主に</a:t>
            </a:r>
            <a:r>
              <a:rPr lang="ja-JP" altLang="en-US" sz="1200" b="0" i="0" dirty="0">
                <a:solidFill>
                  <a:sysClr val="windowText" lastClr="000000"/>
                </a:solidFill>
                <a:effectLst/>
                <a:highlight>
                  <a:srgbClr val="E05073"/>
                </a:highlight>
                <a:latin typeface="Courier New" panose="02070309020205020404" pitchFamily="49" charset="0"/>
              </a:rPr>
              <a:t>独女</a:t>
            </a:r>
            <a:r>
              <a:rPr lang="ja-JP" altLang="en-US" sz="1200" b="0" i="0" dirty="0">
                <a:solidFill>
                  <a:sysClr val="windowText" lastClr="000000"/>
                </a:solidFill>
                <a:effectLst/>
                <a:latin typeface="Courier New" panose="02070309020205020404" pitchFamily="49" charset="0"/>
              </a:rPr>
              <a:t>（</a:t>
            </a:r>
            <a:r>
              <a:rPr lang="ja-JP" altLang="en-US" sz="1200" b="0" i="0" dirty="0">
                <a:solidFill>
                  <a:sysClr val="windowText" lastClr="000000"/>
                </a:solidFill>
                <a:effectLst/>
                <a:highlight>
                  <a:srgbClr val="E05073"/>
                </a:highlight>
                <a:latin typeface="Courier New" panose="02070309020205020404" pitchFamily="49" charset="0"/>
              </a:rPr>
              <a:t>独身女性</a:t>
            </a:r>
            <a:r>
              <a:rPr lang="ja-JP" altLang="en-US" sz="1200" b="0" i="0" dirty="0">
                <a:solidFill>
                  <a:sysClr val="windowText" lastClr="000000"/>
                </a:solidFill>
                <a:effectLst/>
                <a:latin typeface="Courier New" panose="02070309020205020404" pitchFamily="49" charset="0"/>
              </a:rPr>
              <a:t>）の健康や美容に関する悩みに焦点を当てていますが、健康に関心のある読者にとって有益な情報を提供することを目指しています。</a:t>
            </a:r>
            <a:endParaRPr kumimoji="1" lang="ja-JP" altLang="en-US" sz="1200" dirty="0">
              <a:solidFill>
                <a:sysClr val="windowText" lastClr="000000"/>
              </a:solidFill>
            </a:endParaRPr>
          </a:p>
        </p:txBody>
      </p:sp>
      <p:sp>
        <p:nvSpPr>
          <p:cNvPr id="4" name="テキスト ボックス 3">
            <a:extLst>
              <a:ext uri="{FF2B5EF4-FFF2-40B4-BE49-F238E27FC236}">
                <a16:creationId xmlns:a16="http://schemas.microsoft.com/office/drawing/2014/main" id="{B49DFED4-5B34-B1FD-13E2-6753A7770577}"/>
              </a:ext>
            </a:extLst>
          </p:cNvPr>
          <p:cNvSpPr txBox="1"/>
          <p:nvPr/>
        </p:nvSpPr>
        <p:spPr>
          <a:xfrm>
            <a:off x="5864772" y="1242142"/>
            <a:ext cx="2465913" cy="369332"/>
          </a:xfrm>
          <a:prstGeom prst="rect">
            <a:avLst/>
          </a:prstGeom>
          <a:noFill/>
        </p:spPr>
        <p:txBody>
          <a:bodyPr wrap="square" rtlCol="0">
            <a:spAutoFit/>
          </a:bodyPr>
          <a:lstStyle/>
          <a:p>
            <a:pPr algn="ctr"/>
            <a:r>
              <a:rPr kumimoji="1" lang="en-US" altLang="ja-JP" dirty="0"/>
              <a:t>&lt;</a:t>
            </a:r>
            <a:r>
              <a:rPr kumimoji="1" lang="ja-JP" altLang="en-US" dirty="0"/>
              <a:t>要約文</a:t>
            </a:r>
            <a:r>
              <a:rPr kumimoji="1" lang="en-US" altLang="ja-JP" dirty="0"/>
              <a:t>&gt;</a:t>
            </a:r>
            <a:endParaRPr kumimoji="1" lang="ja-JP" altLang="en-US" dirty="0"/>
          </a:p>
        </p:txBody>
      </p:sp>
      <p:sp>
        <p:nvSpPr>
          <p:cNvPr id="5" name="テキスト ボックス 4">
            <a:extLst>
              <a:ext uri="{FF2B5EF4-FFF2-40B4-BE49-F238E27FC236}">
                <a16:creationId xmlns:a16="http://schemas.microsoft.com/office/drawing/2014/main" id="{A2DC88BD-21B4-D421-C07D-E9599597A25E}"/>
              </a:ext>
            </a:extLst>
          </p:cNvPr>
          <p:cNvSpPr txBox="1"/>
          <p:nvPr/>
        </p:nvSpPr>
        <p:spPr>
          <a:xfrm>
            <a:off x="1460062" y="1242142"/>
            <a:ext cx="2465913" cy="369332"/>
          </a:xfrm>
          <a:prstGeom prst="rect">
            <a:avLst/>
          </a:prstGeom>
          <a:noFill/>
        </p:spPr>
        <p:txBody>
          <a:bodyPr wrap="square" rtlCol="0">
            <a:spAutoFit/>
          </a:bodyPr>
          <a:lstStyle/>
          <a:p>
            <a:pPr algn="ctr"/>
            <a:r>
              <a:rPr kumimoji="1" lang="en-US" altLang="ja-JP" dirty="0"/>
              <a:t>&lt;</a:t>
            </a:r>
            <a:r>
              <a:rPr kumimoji="1" lang="ja-JP" altLang="en-US" dirty="0"/>
              <a:t>原文</a:t>
            </a:r>
            <a:r>
              <a:rPr kumimoji="1" lang="en-US" altLang="ja-JP" dirty="0"/>
              <a:t>&gt;</a:t>
            </a:r>
            <a:endParaRPr kumimoji="1" lang="ja-JP" altLang="en-US" dirty="0"/>
          </a:p>
        </p:txBody>
      </p:sp>
    </p:spTree>
    <p:extLst>
      <p:ext uri="{BB962C8B-B14F-4D97-AF65-F5344CB8AC3E}">
        <p14:creationId xmlns:p14="http://schemas.microsoft.com/office/powerpoint/2010/main" val="4065260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E74CE7E-E2CE-933B-21B2-6B17CD808760}"/>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3468A080-055D-1E3B-9E13-F03BF2121CFC}"/>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要約文の生成例 </a:t>
            </a:r>
            <a:r>
              <a:rPr lang="en-US" altLang="ja-JP" sz="3200" b="1" dirty="0">
                <a:latin typeface="+mn-ea"/>
              </a:rPr>
              <a:t>2</a:t>
            </a:r>
            <a:r>
              <a:rPr lang="ja-JP" altLang="en-US" sz="3200" b="1" dirty="0">
                <a:latin typeface="+mn-ea"/>
              </a:rPr>
              <a:t> </a:t>
            </a:r>
            <a:r>
              <a:rPr lang="en-US" altLang="ja-JP" sz="2400" b="1" dirty="0">
                <a:latin typeface="+mn-ea"/>
              </a:rPr>
              <a:t>(</a:t>
            </a:r>
            <a:r>
              <a:rPr lang="ja-JP" altLang="en-US" sz="2400" b="1" dirty="0">
                <a:latin typeface="+mn-ea"/>
              </a:rPr>
              <a:t>ラベル</a:t>
            </a:r>
            <a:r>
              <a:rPr lang="en-US" altLang="ja-JP" sz="2400" b="1" dirty="0">
                <a:latin typeface="+mn-ea"/>
              </a:rPr>
              <a:t>: MOVIE ENTER)</a:t>
            </a:r>
            <a:endParaRPr lang="en-US" altLang="ja-JP"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C1051FA0-FB25-A574-1E6F-5D3058B1278B}"/>
              </a:ext>
            </a:extLst>
          </p:cNvPr>
          <p:cNvSpPr>
            <a:spLocks noGrp="1"/>
          </p:cNvSpPr>
          <p:nvPr>
            <p:ph type="sldNum" sz="quarter" idx="12"/>
          </p:nvPr>
        </p:nvSpPr>
        <p:spPr/>
        <p:txBody>
          <a:bodyPr/>
          <a:lstStyle/>
          <a:p>
            <a:fld id="{84E5AB44-6C43-4864-84E5-D75B94A07FCF}" type="slidenum">
              <a:rPr kumimoji="1" lang="ja-JP" altLang="en-US" smtClean="0"/>
              <a:t>44</a:t>
            </a:fld>
            <a:endParaRPr kumimoji="1" lang="ja-JP" altLang="en-US"/>
          </a:p>
        </p:txBody>
      </p:sp>
      <p:sp>
        <p:nvSpPr>
          <p:cNvPr id="2" name="テキスト ボックス 1">
            <a:extLst>
              <a:ext uri="{FF2B5EF4-FFF2-40B4-BE49-F238E27FC236}">
                <a16:creationId xmlns:a16="http://schemas.microsoft.com/office/drawing/2014/main" id="{DA902958-B321-84F3-CB19-68C739DB533E}"/>
              </a:ext>
            </a:extLst>
          </p:cNvPr>
          <p:cNvSpPr txBox="1"/>
          <p:nvPr/>
        </p:nvSpPr>
        <p:spPr>
          <a:xfrm>
            <a:off x="245327" y="1561170"/>
            <a:ext cx="4895385" cy="4860000"/>
          </a:xfrm>
          <a:prstGeom prst="rect">
            <a:avLst/>
          </a:prstGeom>
          <a:solidFill>
            <a:schemeClr val="tx1"/>
          </a:solidFill>
        </p:spPr>
        <p:txBody>
          <a:bodyPr wrap="square" rtlCol="0">
            <a:spAutoFit/>
          </a:bodyPr>
          <a:lstStyle/>
          <a:p>
            <a:r>
              <a:rPr lang="en-US" altLang="ja-JP" sz="1050" b="0" i="0" dirty="0">
                <a:solidFill>
                  <a:schemeClr val="bg1"/>
                </a:solidFill>
                <a:effectLst/>
                <a:latin typeface="Courier New" panose="02070309020205020404" pitchFamily="49" charset="0"/>
              </a:rPr>
              <a:t>【</a:t>
            </a:r>
            <a:r>
              <a:rPr lang="en-US" altLang="ja-JP" sz="1050" b="1" i="0" dirty="0">
                <a:solidFill>
                  <a:schemeClr val="bg1"/>
                </a:solidFill>
                <a:effectLst/>
                <a:latin typeface="Courier New" panose="02070309020205020404" pitchFamily="49" charset="0"/>
              </a:rPr>
              <a:t>C-3PO</a:t>
            </a:r>
            <a:r>
              <a:rPr lang="ja-JP" altLang="en-US" sz="1050" b="1" i="0" dirty="0">
                <a:solidFill>
                  <a:schemeClr val="bg1"/>
                </a:solidFill>
                <a:effectLst/>
                <a:latin typeface="Courier New" panose="02070309020205020404" pitchFamily="49" charset="0"/>
              </a:rPr>
              <a:t>が名場面を紹介する</a:t>
            </a:r>
            <a:r>
              <a:rPr lang="en-US" altLang="ja-JP" sz="1050" b="1" i="0" dirty="0">
                <a:solidFill>
                  <a:schemeClr val="bg1"/>
                </a:solidFill>
                <a:effectLst/>
                <a:latin typeface="Courier New" panose="02070309020205020404" pitchFamily="49" charset="0"/>
              </a:rPr>
              <a:t>『</a:t>
            </a:r>
            <a:r>
              <a:rPr lang="ja-JP" altLang="en-US" sz="1050" b="1" i="0" dirty="0">
                <a:solidFill>
                  <a:schemeClr val="bg1"/>
                </a:solidFill>
                <a:effectLst/>
                <a:highlight>
                  <a:srgbClr val="9DC3E6"/>
                </a:highlight>
                <a:latin typeface="Courier New" panose="02070309020205020404" pitchFamily="49" charset="0"/>
              </a:rPr>
              <a:t>スター・ウォーズ</a:t>
            </a:r>
            <a:r>
              <a:rPr lang="en-US" altLang="ja-JP" sz="1050" b="1" i="0" dirty="0">
                <a:solidFill>
                  <a:schemeClr val="bg1"/>
                </a:solidFill>
                <a:effectLst/>
                <a:latin typeface="Courier New" panose="02070309020205020404" pitchFamily="49" charset="0"/>
              </a:rPr>
              <a:t>in</a:t>
            </a:r>
            <a:r>
              <a:rPr lang="ja-JP" altLang="en-US" sz="1050" b="1" i="0" dirty="0">
                <a:solidFill>
                  <a:schemeClr val="bg1"/>
                </a:solidFill>
                <a:effectLst/>
                <a:latin typeface="Courier New" panose="02070309020205020404" pitchFamily="49" charset="0"/>
              </a:rPr>
              <a:t>コンサート</a:t>
            </a:r>
            <a:r>
              <a:rPr lang="en-US" altLang="ja-JP" sz="1050" b="1" i="0" dirty="0">
                <a:solidFill>
                  <a:schemeClr val="bg1"/>
                </a:solidFill>
                <a:effectLst/>
                <a:latin typeface="Courier New" panose="02070309020205020404" pitchFamily="49" charset="0"/>
              </a:rPr>
              <a:t>』</a:t>
            </a:r>
            <a:r>
              <a:rPr lang="ja-JP" altLang="en-US" sz="1050" b="1" i="0" dirty="0">
                <a:solidFill>
                  <a:schemeClr val="bg1"/>
                </a:solidFill>
                <a:effectLst/>
                <a:latin typeface="Courier New" panose="02070309020205020404" pitchFamily="49" charset="0"/>
              </a:rPr>
              <a:t>日本上陸</a:t>
            </a:r>
            <a:r>
              <a:rPr lang="en-US" altLang="ja-JP" sz="1050" b="0" i="0" dirty="0">
                <a:solidFill>
                  <a:schemeClr val="bg1"/>
                </a:solidFill>
                <a:effectLst/>
                <a:latin typeface="Courier New" panose="02070309020205020404" pitchFamily="49" charset="0"/>
              </a:rPr>
              <a:t>】</a:t>
            </a:r>
            <a:endParaRPr kumimoji="1" lang="en-US" altLang="ja-JP" sz="1050" dirty="0">
              <a:solidFill>
                <a:sysClr val="windowText" lastClr="000000"/>
              </a:solidFill>
            </a:endParaRPr>
          </a:p>
          <a:p>
            <a:endParaRPr kumimoji="1" lang="en-US" altLang="ja-JP" sz="1200" dirty="0">
              <a:solidFill>
                <a:sysClr val="windowText" lastClr="000000"/>
              </a:solidFill>
            </a:endParaRPr>
          </a:p>
          <a:p>
            <a:r>
              <a:rPr kumimoji="1" lang="en-US" altLang="ja-JP" sz="1200" dirty="0">
                <a:solidFill>
                  <a:sysClr val="windowText" lastClr="000000"/>
                </a:solidFill>
              </a:rPr>
              <a:t>2009</a:t>
            </a:r>
            <a:r>
              <a:rPr kumimoji="1" lang="ja-JP" altLang="en-US" sz="1200" dirty="0">
                <a:solidFill>
                  <a:sysClr val="windowText" lastClr="000000"/>
                </a:solidFill>
              </a:rPr>
              <a:t>年</a:t>
            </a:r>
            <a:r>
              <a:rPr kumimoji="1" lang="en-US" altLang="ja-JP" sz="1200" dirty="0">
                <a:solidFill>
                  <a:sysClr val="windowText" lastClr="000000"/>
                </a:solidFill>
              </a:rPr>
              <a:t>4</a:t>
            </a:r>
            <a:r>
              <a:rPr kumimoji="1" lang="ja-JP" altLang="en-US" sz="1200" dirty="0">
                <a:solidFill>
                  <a:sysClr val="windowText" lastClr="000000"/>
                </a:solidFill>
              </a:rPr>
              <a:t>月にロンドンにて世界初初演し、同年より</a:t>
            </a:r>
            <a:r>
              <a:rPr kumimoji="1" lang="en-US" altLang="ja-JP" sz="1200" dirty="0">
                <a:solidFill>
                  <a:sysClr val="windowText" lastClr="000000"/>
                </a:solidFill>
              </a:rPr>
              <a:t>2010</a:t>
            </a:r>
            <a:r>
              <a:rPr kumimoji="1" lang="ja-JP" altLang="en-US" sz="1200" dirty="0">
                <a:solidFill>
                  <a:sysClr val="windowText" lastClr="000000"/>
                </a:solidFill>
              </a:rPr>
              <a:t>年にかけて北米、欧州ツアーを行い、</a:t>
            </a:r>
            <a:r>
              <a:rPr kumimoji="1" lang="en-US" altLang="ja-JP" sz="1200" dirty="0">
                <a:solidFill>
                  <a:sysClr val="windowText" lastClr="000000"/>
                </a:solidFill>
              </a:rPr>
              <a:t>175</a:t>
            </a:r>
            <a:r>
              <a:rPr kumimoji="1" lang="ja-JP" altLang="en-US" sz="1200" dirty="0">
                <a:solidFill>
                  <a:sysClr val="windowText" lastClr="000000"/>
                </a:solidFill>
              </a:rPr>
              <a:t>万人以上を動員した</a:t>
            </a:r>
            <a:r>
              <a:rPr kumimoji="1" lang="en-US" altLang="ja-JP" sz="1200" dirty="0">
                <a:solidFill>
                  <a:sysClr val="windowText" lastClr="000000"/>
                </a:solidFill>
              </a:rPr>
              <a:t>『</a:t>
            </a:r>
            <a:r>
              <a:rPr kumimoji="1" lang="ja-JP" altLang="en-US" sz="1200" dirty="0">
                <a:solidFill>
                  <a:sysClr val="windowText" lastClr="000000"/>
                </a:solidFill>
                <a:highlight>
                  <a:srgbClr val="9DC3E6"/>
                </a:highlight>
              </a:rPr>
              <a:t>スター・ウォーズ</a:t>
            </a:r>
            <a:r>
              <a:rPr kumimoji="1" lang="en-US" altLang="ja-JP" sz="1200" dirty="0">
                <a:solidFill>
                  <a:sysClr val="windowText" lastClr="000000"/>
                </a:solidFill>
              </a:rPr>
              <a:t>in</a:t>
            </a:r>
            <a:r>
              <a:rPr kumimoji="1" lang="ja-JP" altLang="en-US" sz="1200" dirty="0">
                <a:solidFill>
                  <a:sysClr val="windowText" lastClr="000000"/>
                </a:solidFill>
              </a:rPr>
              <a:t>コンサート</a:t>
            </a:r>
            <a:r>
              <a:rPr kumimoji="1" lang="en-US" altLang="ja-JP" sz="1200" dirty="0">
                <a:solidFill>
                  <a:sysClr val="windowText" lastClr="000000"/>
                </a:solidFill>
              </a:rPr>
              <a:t>』</a:t>
            </a:r>
            <a:r>
              <a:rPr kumimoji="1" lang="ja-JP" altLang="en-US" sz="1200" dirty="0">
                <a:solidFill>
                  <a:sysClr val="windowText" lastClr="000000"/>
                </a:solidFill>
              </a:rPr>
              <a:t>の、日本公演が遂にアジア初として決定した。</a:t>
            </a:r>
          </a:p>
          <a:p>
            <a:r>
              <a:rPr kumimoji="1" lang="ja-JP" altLang="en-US" sz="1200" dirty="0">
                <a:solidFill>
                  <a:sysClr val="windowText" lastClr="000000"/>
                </a:solidFill>
              </a:rPr>
              <a:t>通常は、</a:t>
            </a:r>
            <a:r>
              <a:rPr kumimoji="1" lang="en-US" altLang="ja-JP" sz="1200" dirty="0">
                <a:solidFill>
                  <a:sysClr val="windowText" lastClr="000000"/>
                </a:solidFill>
              </a:rPr>
              <a:t>1</a:t>
            </a:r>
            <a:r>
              <a:rPr kumimoji="1" lang="ja-JP" altLang="en-US" sz="1200" dirty="0">
                <a:solidFill>
                  <a:sysClr val="windowText" lastClr="000000"/>
                </a:solidFill>
              </a:rPr>
              <a:t>万</a:t>
            </a:r>
            <a:r>
              <a:rPr kumimoji="1" lang="en-US" altLang="ja-JP" sz="1200" dirty="0">
                <a:solidFill>
                  <a:sysClr val="windowText" lastClr="000000"/>
                </a:solidFill>
              </a:rPr>
              <a:t>5</a:t>
            </a:r>
            <a:r>
              <a:rPr kumimoji="1" lang="ja-JP" altLang="en-US" sz="1200" dirty="0">
                <a:solidFill>
                  <a:sysClr val="windowText" lastClr="000000"/>
                </a:solidFill>
              </a:rPr>
              <a:t>千人規模のアリーナ級の会場で行われていたが、今回は演出と音響の質を最大限に引き出すため、約</a:t>
            </a:r>
            <a:r>
              <a:rPr kumimoji="1" lang="en-US" altLang="ja-JP" sz="1200" dirty="0">
                <a:solidFill>
                  <a:sysClr val="windowText" lastClr="000000"/>
                </a:solidFill>
              </a:rPr>
              <a:t>4500</a:t>
            </a:r>
            <a:r>
              <a:rPr kumimoji="1" lang="ja-JP" altLang="en-US" sz="1200" dirty="0">
                <a:solidFill>
                  <a:sysClr val="windowText" lastClr="000000"/>
                </a:solidFill>
              </a:rPr>
              <a:t>人規模のホール級会場での公演が実現。更なる臨場感と興奮が味わえるショーとなり、目と耳の肥えた日本のファンに向けたプレミアムなコンサートとなる。</a:t>
            </a:r>
          </a:p>
          <a:p>
            <a:r>
              <a:rPr kumimoji="1" lang="en-US" altLang="ja-JP" sz="1200" dirty="0">
                <a:solidFill>
                  <a:sysClr val="windowText" lastClr="000000"/>
                </a:solidFill>
              </a:rPr>
              <a:t>『</a:t>
            </a:r>
            <a:r>
              <a:rPr kumimoji="1" lang="ja-JP" altLang="en-US" sz="1200" dirty="0">
                <a:solidFill>
                  <a:sysClr val="windowText" lastClr="000000"/>
                </a:solidFill>
                <a:highlight>
                  <a:srgbClr val="9DC3E6"/>
                </a:highlight>
              </a:rPr>
              <a:t>スター・ウォーズ</a:t>
            </a:r>
            <a:r>
              <a:rPr kumimoji="1" lang="en-US" altLang="ja-JP" sz="1200" dirty="0">
                <a:solidFill>
                  <a:sysClr val="windowText" lastClr="000000"/>
                </a:solidFill>
              </a:rPr>
              <a:t>in</a:t>
            </a:r>
            <a:r>
              <a:rPr kumimoji="1" lang="ja-JP" altLang="en-US" sz="1200" dirty="0">
                <a:solidFill>
                  <a:sysClr val="windowText" lastClr="000000"/>
                </a:solidFill>
              </a:rPr>
              <a:t>コンサート</a:t>
            </a:r>
            <a:r>
              <a:rPr kumimoji="1" lang="en-US" altLang="ja-JP" sz="1200" dirty="0">
                <a:solidFill>
                  <a:sysClr val="windowText" lastClr="000000"/>
                </a:solidFill>
              </a:rPr>
              <a:t>』</a:t>
            </a:r>
            <a:r>
              <a:rPr kumimoji="1" lang="ja-JP" altLang="en-US" sz="1200" dirty="0">
                <a:solidFill>
                  <a:sysClr val="windowText" lastClr="000000"/>
                </a:solidFill>
              </a:rPr>
              <a:t>は特別に編集された</a:t>
            </a:r>
            <a:r>
              <a:rPr kumimoji="1" lang="ja-JP" altLang="en-US" sz="1200" dirty="0">
                <a:solidFill>
                  <a:sysClr val="windowText" lastClr="000000"/>
                </a:solidFill>
                <a:highlight>
                  <a:srgbClr val="E05073"/>
                </a:highlight>
              </a:rPr>
              <a:t>映画</a:t>
            </a:r>
            <a:r>
              <a:rPr kumimoji="1" lang="ja-JP" altLang="en-US" sz="1200" dirty="0">
                <a:solidFill>
                  <a:sysClr val="windowText" lastClr="000000"/>
                </a:solidFill>
              </a:rPr>
              <a:t>の名場面を、巨大</a:t>
            </a:r>
            <a:r>
              <a:rPr kumimoji="1" lang="en-US" altLang="ja-JP" sz="1200" dirty="0">
                <a:solidFill>
                  <a:sysClr val="windowText" lastClr="000000"/>
                </a:solidFill>
              </a:rPr>
              <a:t>LED</a:t>
            </a:r>
            <a:r>
              <a:rPr kumimoji="1" lang="ja-JP" altLang="en-US" sz="1200" dirty="0">
                <a:solidFill>
                  <a:sysClr val="windowText" lastClr="000000"/>
                </a:solidFill>
              </a:rPr>
              <a:t>スクリーンに映し、</a:t>
            </a:r>
            <a:r>
              <a:rPr kumimoji="1" lang="ja-JP" altLang="en-US" sz="1200" dirty="0">
                <a:solidFill>
                  <a:sysClr val="windowText" lastClr="000000"/>
                </a:solidFill>
                <a:highlight>
                  <a:srgbClr val="F4B54B"/>
                </a:highlight>
              </a:rPr>
              <a:t>ジョン・ウィリアムズ</a:t>
            </a:r>
            <a:r>
              <a:rPr kumimoji="1" lang="ja-JP" altLang="en-US" sz="1200" dirty="0">
                <a:solidFill>
                  <a:sysClr val="windowText" lastClr="000000"/>
                </a:solidFill>
              </a:rPr>
              <a:t>のスリリングな楽曲の演奏にライブでシンクロする。また、全</a:t>
            </a:r>
            <a:r>
              <a:rPr kumimoji="1" lang="en-US" altLang="ja-JP" sz="1200" dirty="0">
                <a:solidFill>
                  <a:sysClr val="windowText" lastClr="000000"/>
                </a:solidFill>
              </a:rPr>
              <a:t>6</a:t>
            </a:r>
            <a:r>
              <a:rPr kumimoji="1" lang="ja-JP" altLang="en-US" sz="1200" dirty="0">
                <a:solidFill>
                  <a:sysClr val="windowText" lastClr="000000"/>
                </a:solidFill>
              </a:rPr>
              <a:t>作で</a:t>
            </a:r>
            <a:r>
              <a:rPr kumimoji="1" lang="en-US" altLang="ja-JP" sz="1200" dirty="0">
                <a:solidFill>
                  <a:sysClr val="windowText" lastClr="000000"/>
                </a:solidFill>
                <a:highlight>
                  <a:srgbClr val="F4B54B"/>
                </a:highlight>
              </a:rPr>
              <a:t>C-3PO</a:t>
            </a:r>
            <a:r>
              <a:rPr kumimoji="1" lang="ja-JP" altLang="en-US" sz="1200" dirty="0">
                <a:solidFill>
                  <a:sysClr val="windowText" lastClr="000000"/>
                </a:solidFill>
              </a:rPr>
              <a:t>役を演じた</a:t>
            </a:r>
            <a:r>
              <a:rPr kumimoji="1" lang="ja-JP" altLang="en-US" sz="1200" dirty="0">
                <a:solidFill>
                  <a:sysClr val="windowText" lastClr="000000"/>
                </a:solidFill>
                <a:highlight>
                  <a:srgbClr val="F4B54B"/>
                </a:highlight>
              </a:rPr>
              <a:t>アンソニー・ダニエルズ</a:t>
            </a:r>
            <a:r>
              <a:rPr kumimoji="1" lang="ja-JP" altLang="en-US" sz="1200" dirty="0">
                <a:solidFill>
                  <a:sysClr val="windowText" lastClr="000000"/>
                </a:solidFill>
              </a:rPr>
              <a:t>が、名場面のナレーションを行うことにより、</a:t>
            </a:r>
            <a:r>
              <a:rPr kumimoji="1" lang="ja-JP" altLang="en-US" sz="1200" dirty="0">
                <a:solidFill>
                  <a:sysClr val="windowText" lastClr="000000"/>
                </a:solidFill>
                <a:highlight>
                  <a:srgbClr val="9DC3E6"/>
                </a:highlight>
              </a:rPr>
              <a:t>スター・ウォーズ</a:t>
            </a:r>
            <a:r>
              <a:rPr kumimoji="1" lang="ja-JP" altLang="en-US" sz="1200" dirty="0">
                <a:solidFill>
                  <a:sysClr val="windowText" lastClr="000000"/>
                </a:solidFill>
              </a:rPr>
              <a:t>に新しい生命を吹き込み、観客を興奮の世界と誘う。</a:t>
            </a:r>
          </a:p>
          <a:p>
            <a:r>
              <a:rPr kumimoji="1" lang="ja-JP" altLang="en-US" sz="1200" dirty="0">
                <a:solidFill>
                  <a:sysClr val="windowText" lastClr="000000"/>
                </a:solidFill>
                <a:highlight>
                  <a:srgbClr val="B7E7D6"/>
                </a:highlight>
              </a:rPr>
              <a:t>東京</a:t>
            </a:r>
            <a:r>
              <a:rPr kumimoji="1" lang="ja-JP" altLang="en-US" sz="1200" dirty="0">
                <a:solidFill>
                  <a:sysClr val="windowText" lastClr="000000"/>
                </a:solidFill>
              </a:rPr>
              <a:t>公演は、</a:t>
            </a:r>
            <a:r>
              <a:rPr kumimoji="1" lang="en-US" altLang="ja-JP" sz="1200" dirty="0">
                <a:solidFill>
                  <a:sysClr val="windowText" lastClr="000000"/>
                </a:solidFill>
              </a:rPr>
              <a:t>8</a:t>
            </a:r>
            <a:r>
              <a:rPr kumimoji="1" lang="ja-JP" altLang="en-US" sz="1200" dirty="0">
                <a:solidFill>
                  <a:sysClr val="windowText" lastClr="000000"/>
                </a:solidFill>
              </a:rPr>
              <a:t>月</a:t>
            </a:r>
            <a:r>
              <a:rPr kumimoji="1" lang="en-US" altLang="ja-JP" sz="1200" dirty="0">
                <a:solidFill>
                  <a:sysClr val="windowText" lastClr="000000"/>
                </a:solidFill>
              </a:rPr>
              <a:t>9</a:t>
            </a:r>
            <a:r>
              <a:rPr kumimoji="1" lang="ja-JP" altLang="en-US" sz="1200" dirty="0">
                <a:solidFill>
                  <a:sysClr val="windowText" lastClr="000000"/>
                </a:solidFill>
              </a:rPr>
              <a:t>日から</a:t>
            </a:r>
            <a:r>
              <a:rPr kumimoji="1" lang="en-US" altLang="ja-JP" sz="1200" dirty="0">
                <a:solidFill>
                  <a:sysClr val="windowText" lastClr="000000"/>
                </a:solidFill>
              </a:rPr>
              <a:t>8</a:t>
            </a:r>
            <a:r>
              <a:rPr kumimoji="1" lang="ja-JP" altLang="en-US" sz="1200" dirty="0">
                <a:solidFill>
                  <a:sysClr val="windowText" lastClr="000000"/>
                </a:solidFill>
              </a:rPr>
              <a:t>月</a:t>
            </a:r>
            <a:r>
              <a:rPr kumimoji="1" lang="en-US" altLang="ja-JP" sz="1200" dirty="0">
                <a:solidFill>
                  <a:sysClr val="windowText" lastClr="000000"/>
                </a:solidFill>
              </a:rPr>
              <a:t>12</a:t>
            </a:r>
            <a:r>
              <a:rPr kumimoji="1" lang="ja-JP" altLang="en-US" sz="1200" dirty="0">
                <a:solidFill>
                  <a:sysClr val="windowText" lastClr="000000"/>
                </a:solidFill>
              </a:rPr>
              <a:t>日に東京国際フォーラム ホール</a:t>
            </a:r>
            <a:r>
              <a:rPr kumimoji="1" lang="en-US" altLang="ja-JP" sz="1200" dirty="0">
                <a:solidFill>
                  <a:sysClr val="windowText" lastClr="000000"/>
                </a:solidFill>
              </a:rPr>
              <a:t>A</a:t>
            </a:r>
            <a:r>
              <a:rPr kumimoji="1" lang="ja-JP" altLang="en-US" sz="1200" dirty="0">
                <a:solidFill>
                  <a:sysClr val="windowText" lastClr="000000"/>
                </a:solidFill>
              </a:rPr>
              <a:t>で、</a:t>
            </a:r>
            <a:r>
              <a:rPr kumimoji="1" lang="ja-JP" altLang="en-US" sz="1200" dirty="0">
                <a:solidFill>
                  <a:sysClr val="windowText" lastClr="000000"/>
                </a:solidFill>
                <a:highlight>
                  <a:srgbClr val="B7E7D6"/>
                </a:highlight>
              </a:rPr>
              <a:t>大阪</a:t>
            </a:r>
            <a:r>
              <a:rPr kumimoji="1" lang="ja-JP" altLang="en-US" sz="1200" dirty="0">
                <a:solidFill>
                  <a:sysClr val="windowText" lastClr="000000"/>
                </a:solidFill>
              </a:rPr>
              <a:t>公演は、</a:t>
            </a:r>
            <a:r>
              <a:rPr kumimoji="1" lang="en-US" altLang="ja-JP" sz="1200" dirty="0">
                <a:solidFill>
                  <a:sysClr val="windowText" lastClr="000000"/>
                </a:solidFill>
              </a:rPr>
              <a:t>8</a:t>
            </a:r>
            <a:r>
              <a:rPr kumimoji="1" lang="ja-JP" altLang="en-US" sz="1200" dirty="0">
                <a:solidFill>
                  <a:sysClr val="windowText" lastClr="000000"/>
                </a:solidFill>
              </a:rPr>
              <a:t>月</a:t>
            </a:r>
            <a:r>
              <a:rPr kumimoji="1" lang="en-US" altLang="ja-JP" sz="1200" dirty="0">
                <a:solidFill>
                  <a:sysClr val="windowText" lastClr="000000"/>
                </a:solidFill>
              </a:rPr>
              <a:t>15</a:t>
            </a:r>
            <a:r>
              <a:rPr kumimoji="1" lang="ja-JP" altLang="en-US" sz="1200" dirty="0">
                <a:solidFill>
                  <a:sysClr val="windowText" lastClr="000000"/>
                </a:solidFill>
              </a:rPr>
              <a:t>日にグランキューブ大阪で行われる。詳細は、公式サイトで確認できる。</a:t>
            </a:r>
          </a:p>
          <a:p>
            <a:r>
              <a:rPr kumimoji="1" lang="ja-JP" altLang="en-US" sz="1200" dirty="0">
                <a:solidFill>
                  <a:sysClr val="windowText" lastClr="000000"/>
                </a:solidFill>
                <a:highlight>
                  <a:srgbClr val="F4B54B"/>
                </a:highlight>
              </a:rPr>
              <a:t>ジョージ・ルーカス</a:t>
            </a:r>
            <a:r>
              <a:rPr kumimoji="1" lang="ja-JP" altLang="en-US" sz="1200" dirty="0">
                <a:solidFill>
                  <a:sysClr val="windowText" lastClr="000000"/>
                </a:solidFill>
              </a:rPr>
              <a:t>が全精力を傾注し、最新テクノロジーを駆使した</a:t>
            </a:r>
            <a:r>
              <a:rPr kumimoji="1" lang="en-US" altLang="ja-JP" sz="1200" dirty="0">
                <a:solidFill>
                  <a:sysClr val="windowText" lastClr="000000"/>
                </a:solidFill>
              </a:rPr>
              <a:t>3D</a:t>
            </a:r>
            <a:r>
              <a:rPr kumimoji="1" lang="ja-JP" altLang="en-US" sz="1200" dirty="0">
                <a:solidFill>
                  <a:sysClr val="windowText" lastClr="000000"/>
                </a:solidFill>
              </a:rPr>
              <a:t>映画として、再び大スクリーンに帰ってくることで注目される</a:t>
            </a:r>
            <a:r>
              <a:rPr kumimoji="1" lang="en-US" altLang="ja-JP" sz="1200" dirty="0">
                <a:solidFill>
                  <a:sysClr val="windowText" lastClr="000000"/>
                </a:solidFill>
              </a:rPr>
              <a:t>『STAR WARS </a:t>
            </a:r>
            <a:r>
              <a:rPr kumimoji="1" lang="ja-JP" altLang="en-US" sz="1200" dirty="0">
                <a:solidFill>
                  <a:sysClr val="windowText" lastClr="000000"/>
                </a:solidFill>
              </a:rPr>
              <a:t>エピソード</a:t>
            </a:r>
            <a:r>
              <a:rPr kumimoji="1" lang="en-US" altLang="ja-JP" sz="1200" dirty="0">
                <a:solidFill>
                  <a:sysClr val="windowText" lastClr="000000"/>
                </a:solidFill>
              </a:rPr>
              <a:t>1/</a:t>
            </a:r>
            <a:r>
              <a:rPr kumimoji="1" lang="ja-JP" altLang="en-US" sz="1200" dirty="0">
                <a:solidFill>
                  <a:sysClr val="windowText" lastClr="000000"/>
                </a:solidFill>
              </a:rPr>
              <a:t>ファントム・メナス </a:t>
            </a:r>
            <a:r>
              <a:rPr kumimoji="1" lang="en-US" altLang="ja-JP" sz="1200" dirty="0">
                <a:solidFill>
                  <a:sysClr val="windowText" lastClr="000000"/>
                </a:solidFill>
              </a:rPr>
              <a:t>3D』</a:t>
            </a:r>
            <a:r>
              <a:rPr kumimoji="1" lang="ja-JP" altLang="en-US" sz="1200" dirty="0">
                <a:solidFill>
                  <a:sysClr val="windowText" lastClr="000000"/>
                </a:solidFill>
              </a:rPr>
              <a:t>の公開も</a:t>
            </a:r>
            <a:r>
              <a:rPr kumimoji="1" lang="en-US" altLang="ja-JP" sz="1200" dirty="0">
                <a:solidFill>
                  <a:sysClr val="windowText" lastClr="000000"/>
                </a:solidFill>
              </a:rPr>
              <a:t>3</a:t>
            </a:r>
            <a:r>
              <a:rPr kumimoji="1" lang="ja-JP" altLang="en-US" sz="1200" dirty="0">
                <a:solidFill>
                  <a:sysClr val="windowText" lastClr="000000"/>
                </a:solidFill>
              </a:rPr>
              <a:t>月</a:t>
            </a:r>
            <a:r>
              <a:rPr kumimoji="1" lang="en-US" altLang="ja-JP" sz="1200" dirty="0">
                <a:solidFill>
                  <a:sysClr val="windowText" lastClr="000000"/>
                </a:solidFill>
              </a:rPr>
              <a:t>16</a:t>
            </a:r>
            <a:r>
              <a:rPr kumimoji="1" lang="ja-JP" altLang="en-US" sz="1200" dirty="0">
                <a:solidFill>
                  <a:sysClr val="windowText" lastClr="000000"/>
                </a:solidFill>
              </a:rPr>
              <a:t>日と迫っている。今年は「</a:t>
            </a:r>
            <a:r>
              <a:rPr kumimoji="1" lang="ja-JP" altLang="en-US" sz="1200" dirty="0">
                <a:solidFill>
                  <a:sysClr val="windowText" lastClr="000000"/>
                </a:solidFill>
                <a:highlight>
                  <a:srgbClr val="9DC3E6"/>
                </a:highlight>
              </a:rPr>
              <a:t>スターウォーズ</a:t>
            </a:r>
            <a:r>
              <a:rPr kumimoji="1" lang="ja-JP" altLang="en-US" sz="1200" dirty="0">
                <a:solidFill>
                  <a:sysClr val="windowText" lastClr="000000"/>
                </a:solidFill>
              </a:rPr>
              <a:t>」の熱が全世界を包むことだろう。</a:t>
            </a:r>
          </a:p>
          <a:p>
            <a:r>
              <a:rPr kumimoji="1" lang="en-US" altLang="ja-JP" sz="1200" b="1" dirty="0">
                <a:solidFill>
                  <a:sysClr val="windowText" lastClr="000000"/>
                </a:solidFill>
                <a:effectLst>
                  <a:outerShdw blurRad="38100" dist="38100" dir="2700000" algn="tl">
                    <a:srgbClr val="000000">
                      <a:alpha val="43137"/>
                    </a:srgbClr>
                  </a:outerShdw>
                </a:effectLst>
              </a:rPr>
              <a:t>【</a:t>
            </a:r>
            <a:r>
              <a:rPr kumimoji="1" lang="ja-JP" altLang="en-US" sz="1200" b="1" dirty="0">
                <a:solidFill>
                  <a:sysClr val="windowText" lastClr="000000"/>
                </a:solidFill>
                <a:effectLst>
                  <a:outerShdw blurRad="38100" dist="38100" dir="2700000" algn="tl">
                    <a:srgbClr val="000000">
                      <a:alpha val="43137"/>
                    </a:srgbClr>
                  </a:outerShdw>
                </a:effectLst>
                <a:highlight>
                  <a:srgbClr val="9DC3E6"/>
                </a:highlight>
              </a:rPr>
              <a:t>スター・ウォーズ</a:t>
            </a:r>
            <a:r>
              <a:rPr kumimoji="1" lang="ja-JP" altLang="en-US" sz="1200" b="1" dirty="0">
                <a:solidFill>
                  <a:sysClr val="windowText" lastClr="000000"/>
                </a:solidFill>
                <a:effectLst>
                  <a:outerShdw blurRad="38100" dist="38100" dir="2700000" algn="tl">
                    <a:srgbClr val="000000">
                      <a:alpha val="43137"/>
                    </a:srgbClr>
                  </a:outerShdw>
                </a:effectLst>
              </a:rPr>
              <a:t>関連記事</a:t>
            </a:r>
            <a:r>
              <a:rPr kumimoji="1" lang="en-US" altLang="ja-JP" sz="1200" b="1" dirty="0">
                <a:solidFill>
                  <a:sysClr val="windowText" lastClr="000000"/>
                </a:solidFill>
                <a:effectLst>
                  <a:outerShdw blurRad="38100" dist="38100" dir="2700000" algn="tl">
                    <a:srgbClr val="000000">
                      <a:alpha val="43137"/>
                    </a:srgbClr>
                  </a:outerShdw>
                </a:effectLst>
              </a:rPr>
              <a:t>】</a:t>
            </a:r>
          </a:p>
          <a:p>
            <a:r>
              <a:rPr kumimoji="1" lang="ja-JP" altLang="en-US" sz="1200" b="1" dirty="0">
                <a:solidFill>
                  <a:sysClr val="windowText" lastClr="000000"/>
                </a:solidFill>
                <a:effectLst>
                  <a:outerShdw blurRad="38100" dist="38100" dir="2700000" algn="tl">
                    <a:srgbClr val="000000">
                      <a:alpha val="43137"/>
                    </a:srgbClr>
                  </a:outerShdw>
                </a:effectLst>
              </a:rPr>
              <a:t>・ダース・ベイダーにより守り神ビリケンさんが </a:t>
            </a:r>
            <a:r>
              <a:rPr kumimoji="1" lang="en-US" altLang="ja-JP" sz="1200" b="1" dirty="0">
                <a:solidFill>
                  <a:sysClr val="windowText" lastClr="000000"/>
                </a:solidFill>
                <a:effectLst>
                  <a:outerShdw blurRad="38100" dist="38100" dir="2700000" algn="tl">
                    <a:srgbClr val="000000">
                      <a:alpha val="43137"/>
                    </a:srgbClr>
                  </a:outerShdw>
                </a:effectLst>
              </a:rPr>
              <a:t>...</a:t>
            </a:r>
            <a:r>
              <a:rPr kumimoji="1" lang="ja-JP" altLang="en-US" sz="1200" b="1" dirty="0">
                <a:solidFill>
                  <a:sysClr val="windowText" lastClr="000000"/>
                </a:solidFill>
                <a:effectLst>
                  <a:outerShdw blurRad="38100" dist="38100" dir="2700000" algn="tl">
                    <a:srgbClr val="000000">
                      <a:alpha val="43137"/>
                    </a:srgbClr>
                  </a:outerShdw>
                </a:effectLst>
              </a:rPr>
              <a:t> </a:t>
            </a:r>
            <a:r>
              <a:rPr kumimoji="1" lang="en-US" altLang="ja-JP" sz="1200" b="1" dirty="0">
                <a:solidFill>
                  <a:sysClr val="windowText" lastClr="000000"/>
                </a:solidFill>
                <a:effectLst>
                  <a:outerShdw blurRad="38100" dist="38100" dir="2700000" algn="tl">
                    <a:srgbClr val="000000">
                      <a:alpha val="43137"/>
                    </a:srgbClr>
                  </a:outerShdw>
                </a:effectLst>
              </a:rPr>
              <a:t>(</a:t>
            </a:r>
            <a:r>
              <a:rPr kumimoji="1" lang="ja-JP" altLang="en-US" sz="1200" b="1" dirty="0">
                <a:solidFill>
                  <a:sysClr val="windowText" lastClr="000000"/>
                </a:solidFill>
                <a:effectLst>
                  <a:outerShdw blurRad="38100" dist="38100" dir="2700000" algn="tl">
                    <a:srgbClr val="000000">
                      <a:alpha val="43137"/>
                    </a:srgbClr>
                  </a:outerShdw>
                </a:effectLst>
              </a:rPr>
              <a:t>略</a:t>
            </a:r>
            <a:r>
              <a:rPr kumimoji="1" lang="en-US" altLang="ja-JP" sz="1200" b="1" dirty="0">
                <a:solidFill>
                  <a:sysClr val="windowText" lastClr="000000"/>
                </a:solidFill>
                <a:effectLst>
                  <a:outerShdw blurRad="38100" dist="38100" dir="2700000" algn="tl">
                    <a:srgbClr val="000000">
                      <a:alpha val="43137"/>
                    </a:srgbClr>
                  </a:outerShdw>
                </a:effectLst>
              </a:rPr>
              <a:t>)</a:t>
            </a:r>
            <a:endParaRPr kumimoji="1" lang="ja-JP" altLang="en-US" sz="1200" b="1" dirty="0">
              <a:solidFill>
                <a:sysClr val="windowText" lastClr="000000"/>
              </a:solidFill>
              <a:effectLst>
                <a:outerShdw blurRad="38100" dist="38100" dir="2700000" algn="tl">
                  <a:srgbClr val="000000">
                    <a:alpha val="43137"/>
                  </a:srgbClr>
                </a:outerShdw>
              </a:effectLst>
            </a:endParaRPr>
          </a:p>
        </p:txBody>
      </p:sp>
      <p:sp>
        <p:nvSpPr>
          <p:cNvPr id="3" name="テキスト ボックス 2">
            <a:extLst>
              <a:ext uri="{FF2B5EF4-FFF2-40B4-BE49-F238E27FC236}">
                <a16:creationId xmlns:a16="http://schemas.microsoft.com/office/drawing/2014/main" id="{5C7B340E-8D10-7937-45A6-0C03F44BCB84}"/>
              </a:ext>
            </a:extLst>
          </p:cNvPr>
          <p:cNvSpPr txBox="1"/>
          <p:nvPr/>
        </p:nvSpPr>
        <p:spPr>
          <a:xfrm>
            <a:off x="5289818" y="1561169"/>
            <a:ext cx="3608855" cy="2677656"/>
          </a:xfrm>
          <a:prstGeom prst="rect">
            <a:avLst/>
          </a:prstGeom>
          <a:solidFill>
            <a:schemeClr val="tx1"/>
          </a:solidFill>
        </p:spPr>
        <p:txBody>
          <a:bodyPr wrap="square" rtlCol="0">
            <a:spAutoFit/>
          </a:bodyPr>
          <a:lstStyle/>
          <a:p>
            <a:r>
              <a:rPr lang="en-US" altLang="ja-JP" sz="1200" b="0" i="0" dirty="0">
                <a:solidFill>
                  <a:schemeClr val="bg1"/>
                </a:solidFill>
                <a:effectLst/>
                <a:latin typeface="Courier New" panose="02070309020205020404" pitchFamily="49" charset="0"/>
              </a:rPr>
              <a:t>『</a:t>
            </a:r>
            <a:r>
              <a:rPr lang="ja-JP" altLang="en-US" sz="1200" b="0" i="0" dirty="0">
                <a:solidFill>
                  <a:schemeClr val="bg1"/>
                </a:solidFill>
                <a:effectLst/>
                <a:highlight>
                  <a:srgbClr val="9DC3E6"/>
                </a:highlight>
                <a:latin typeface="Courier New" panose="02070309020205020404" pitchFamily="49" charset="0"/>
              </a:rPr>
              <a:t>スター・ウォーズ</a:t>
            </a:r>
            <a:r>
              <a:rPr lang="en-US" altLang="ja-JP" sz="1200" b="0" i="0" dirty="0">
                <a:solidFill>
                  <a:schemeClr val="bg1"/>
                </a:solidFill>
                <a:effectLst/>
                <a:latin typeface="Courier New" panose="02070309020205020404" pitchFamily="49" charset="0"/>
              </a:rPr>
              <a:t>in</a:t>
            </a:r>
            <a:r>
              <a:rPr lang="ja-JP" altLang="en-US" sz="1200" b="0" i="0" dirty="0">
                <a:solidFill>
                  <a:schemeClr val="bg1"/>
                </a:solidFill>
                <a:effectLst/>
                <a:latin typeface="Courier New" panose="02070309020205020404" pitchFamily="49" charset="0"/>
              </a:rPr>
              <a:t>コンサート</a:t>
            </a:r>
            <a:r>
              <a:rPr lang="en-US" altLang="ja-JP" sz="1200" b="0" i="0" dirty="0">
                <a:solidFill>
                  <a:schemeClr val="bg1"/>
                </a:solidFill>
                <a:effectLst/>
                <a:latin typeface="Courier New" panose="02070309020205020404" pitchFamily="49" charset="0"/>
              </a:rPr>
              <a:t>』</a:t>
            </a:r>
            <a:r>
              <a:rPr lang="ja-JP" altLang="en-US" sz="1200" b="0" i="0" dirty="0">
                <a:solidFill>
                  <a:schemeClr val="bg1"/>
                </a:solidFill>
                <a:effectLst/>
                <a:latin typeface="Courier New" panose="02070309020205020404" pitchFamily="49" charset="0"/>
              </a:rPr>
              <a:t>アジア初の日本公演が</a:t>
            </a:r>
            <a:r>
              <a:rPr lang="ja-JP" altLang="en-US" sz="1200" b="0" i="0" dirty="0">
                <a:solidFill>
                  <a:schemeClr val="bg1"/>
                </a:solidFill>
                <a:effectLst/>
                <a:highlight>
                  <a:srgbClr val="B7E7D6"/>
                </a:highlight>
                <a:latin typeface="Courier New" panose="02070309020205020404" pitchFamily="49" charset="0"/>
              </a:rPr>
              <a:t>東京</a:t>
            </a:r>
            <a:r>
              <a:rPr lang="ja-JP" altLang="en-US" sz="1200" b="0" i="0" dirty="0">
                <a:solidFill>
                  <a:schemeClr val="bg1"/>
                </a:solidFill>
                <a:effectLst/>
                <a:latin typeface="Courier New" panose="02070309020205020404" pitchFamily="49" charset="0"/>
              </a:rPr>
              <a:t>と</a:t>
            </a:r>
            <a:r>
              <a:rPr lang="ja-JP" altLang="en-US" sz="1200" b="0" i="0" dirty="0">
                <a:solidFill>
                  <a:schemeClr val="bg1"/>
                </a:solidFill>
                <a:effectLst/>
                <a:highlight>
                  <a:srgbClr val="B7E7D6"/>
                </a:highlight>
                <a:latin typeface="Courier New" panose="02070309020205020404" pitchFamily="49" charset="0"/>
              </a:rPr>
              <a:t>大阪</a:t>
            </a:r>
            <a:r>
              <a:rPr lang="ja-JP" altLang="en-US" sz="1200" b="0" i="0" dirty="0">
                <a:solidFill>
                  <a:schemeClr val="bg1"/>
                </a:solidFill>
                <a:effectLst/>
                <a:latin typeface="Courier New" panose="02070309020205020404" pitchFamily="49" charset="0"/>
              </a:rPr>
              <a:t>で開催されます。このコンサートは、</a:t>
            </a:r>
            <a:r>
              <a:rPr lang="ja-JP" altLang="en-US" sz="1200" b="0" i="0" dirty="0">
                <a:solidFill>
                  <a:schemeClr val="bg1"/>
                </a:solidFill>
                <a:effectLst/>
                <a:highlight>
                  <a:srgbClr val="E05073"/>
                </a:highlight>
                <a:latin typeface="Courier New" panose="02070309020205020404" pitchFamily="49" charset="0"/>
              </a:rPr>
              <a:t>映画</a:t>
            </a:r>
            <a:r>
              <a:rPr lang="ja-JP" altLang="en-US" sz="1200" b="0" i="0" dirty="0">
                <a:solidFill>
                  <a:schemeClr val="bg1"/>
                </a:solidFill>
                <a:effectLst/>
                <a:latin typeface="Courier New" panose="02070309020205020404" pitchFamily="49" charset="0"/>
              </a:rPr>
              <a:t>の名場面を巨大</a:t>
            </a:r>
            <a:r>
              <a:rPr lang="en-US" altLang="ja-JP" sz="1200" b="0" i="0" dirty="0">
                <a:solidFill>
                  <a:schemeClr val="bg1"/>
                </a:solidFill>
                <a:effectLst/>
                <a:latin typeface="Courier New" panose="02070309020205020404" pitchFamily="49" charset="0"/>
              </a:rPr>
              <a:t>LED</a:t>
            </a:r>
            <a:r>
              <a:rPr lang="ja-JP" altLang="en-US" sz="1200" b="0" i="0" dirty="0">
                <a:solidFill>
                  <a:schemeClr val="bg1"/>
                </a:solidFill>
                <a:effectLst/>
                <a:latin typeface="Courier New" panose="02070309020205020404" pitchFamily="49" charset="0"/>
              </a:rPr>
              <a:t>スクリーンで映し、</a:t>
            </a:r>
            <a:r>
              <a:rPr lang="ja-JP" altLang="en-US" sz="1200" b="0" i="0" dirty="0">
                <a:solidFill>
                  <a:schemeClr val="bg1"/>
                </a:solidFill>
                <a:effectLst/>
                <a:highlight>
                  <a:srgbClr val="F4B54B"/>
                </a:highlight>
                <a:latin typeface="Courier New" panose="02070309020205020404" pitchFamily="49" charset="0"/>
              </a:rPr>
              <a:t>ジョン・ウィリアムズ</a:t>
            </a:r>
            <a:r>
              <a:rPr lang="ja-JP" altLang="en-US" sz="1200" b="0" i="0" dirty="0">
                <a:solidFill>
                  <a:schemeClr val="bg1"/>
                </a:solidFill>
                <a:effectLst/>
                <a:latin typeface="Courier New" panose="02070309020205020404" pitchFamily="49" charset="0"/>
              </a:rPr>
              <a:t>の楽曲の演奏に合わせて楽しむものです。特別ゲストとして、全</a:t>
            </a:r>
            <a:r>
              <a:rPr lang="en-US" altLang="ja-JP" sz="1200" b="0" i="0" dirty="0">
                <a:solidFill>
                  <a:schemeClr val="bg1"/>
                </a:solidFill>
                <a:effectLst/>
                <a:latin typeface="Courier New" panose="02070309020205020404" pitchFamily="49" charset="0"/>
              </a:rPr>
              <a:t>6</a:t>
            </a:r>
            <a:r>
              <a:rPr lang="ja-JP" altLang="en-US" sz="1200" b="0" i="0" dirty="0">
                <a:solidFill>
                  <a:schemeClr val="bg1"/>
                </a:solidFill>
                <a:effectLst/>
                <a:latin typeface="Courier New" panose="02070309020205020404" pitchFamily="49" charset="0"/>
              </a:rPr>
              <a:t>部作で</a:t>
            </a:r>
            <a:r>
              <a:rPr lang="en-US" altLang="ja-JP" sz="1200" b="0" i="0" dirty="0">
                <a:solidFill>
                  <a:schemeClr val="bg1"/>
                </a:solidFill>
                <a:effectLst/>
                <a:highlight>
                  <a:srgbClr val="F4B54B"/>
                </a:highlight>
                <a:latin typeface="Courier New" panose="02070309020205020404" pitchFamily="49" charset="0"/>
              </a:rPr>
              <a:t>C-3PO</a:t>
            </a:r>
            <a:r>
              <a:rPr lang="ja-JP" altLang="en-US" sz="1200" b="0" i="0" dirty="0">
                <a:solidFill>
                  <a:schemeClr val="bg1"/>
                </a:solidFill>
                <a:effectLst/>
                <a:latin typeface="Courier New" panose="02070309020205020404" pitchFamily="49" charset="0"/>
              </a:rPr>
              <a:t>を演じた</a:t>
            </a:r>
            <a:r>
              <a:rPr lang="ja-JP" altLang="en-US" sz="1200" b="0" i="0" dirty="0">
                <a:solidFill>
                  <a:schemeClr val="bg1"/>
                </a:solidFill>
                <a:effectLst/>
                <a:highlight>
                  <a:srgbClr val="F4B54B"/>
                </a:highlight>
                <a:latin typeface="Courier New" panose="02070309020205020404" pitchFamily="49" charset="0"/>
              </a:rPr>
              <a:t>アンソニー・ダニエルズ</a:t>
            </a:r>
            <a:r>
              <a:rPr lang="ja-JP" altLang="en-US" sz="1200" b="0" i="0" dirty="0">
                <a:solidFill>
                  <a:schemeClr val="bg1"/>
                </a:solidFill>
                <a:effectLst/>
                <a:latin typeface="Courier New" panose="02070309020205020404" pitchFamily="49" charset="0"/>
              </a:rPr>
              <a:t>が名場面のナレーションを行います。東京公演は</a:t>
            </a:r>
            <a:r>
              <a:rPr lang="en-US" altLang="ja-JP" sz="1200" b="0" i="0" dirty="0">
                <a:solidFill>
                  <a:schemeClr val="bg1"/>
                </a:solidFill>
                <a:effectLst/>
                <a:latin typeface="Courier New" panose="02070309020205020404" pitchFamily="49" charset="0"/>
              </a:rPr>
              <a:t>8</a:t>
            </a:r>
            <a:r>
              <a:rPr lang="ja-JP" altLang="en-US" sz="1200" b="0" i="0" dirty="0">
                <a:solidFill>
                  <a:schemeClr val="bg1"/>
                </a:solidFill>
                <a:effectLst/>
                <a:latin typeface="Courier New" panose="02070309020205020404" pitchFamily="49" charset="0"/>
              </a:rPr>
              <a:t>月</a:t>
            </a:r>
            <a:r>
              <a:rPr lang="en-US" altLang="ja-JP" sz="1200" b="0" i="0" dirty="0">
                <a:solidFill>
                  <a:schemeClr val="bg1"/>
                </a:solidFill>
                <a:effectLst/>
                <a:latin typeface="Courier New" panose="02070309020205020404" pitchFamily="49" charset="0"/>
              </a:rPr>
              <a:t>9</a:t>
            </a:r>
            <a:r>
              <a:rPr lang="ja-JP" altLang="en-US" sz="1200" b="0" i="0" dirty="0">
                <a:solidFill>
                  <a:schemeClr val="bg1"/>
                </a:solidFill>
                <a:effectLst/>
                <a:latin typeface="Courier New" panose="02070309020205020404" pitchFamily="49" charset="0"/>
              </a:rPr>
              <a:t>日から</a:t>
            </a:r>
            <a:r>
              <a:rPr lang="en-US" altLang="ja-JP" sz="1200" b="0" i="0" dirty="0">
                <a:solidFill>
                  <a:schemeClr val="bg1"/>
                </a:solidFill>
                <a:effectLst/>
                <a:latin typeface="Courier New" panose="02070309020205020404" pitchFamily="49" charset="0"/>
              </a:rPr>
              <a:t>12</a:t>
            </a:r>
            <a:r>
              <a:rPr lang="ja-JP" altLang="en-US" sz="1200" b="0" i="0" dirty="0">
                <a:solidFill>
                  <a:schemeClr val="bg1"/>
                </a:solidFill>
                <a:effectLst/>
                <a:latin typeface="Courier New" panose="02070309020205020404" pitchFamily="49" charset="0"/>
              </a:rPr>
              <a:t>日まで東京国際フォーラム ホール</a:t>
            </a:r>
            <a:r>
              <a:rPr lang="en-US" altLang="ja-JP" sz="1200" b="0" i="0" dirty="0">
                <a:solidFill>
                  <a:schemeClr val="bg1"/>
                </a:solidFill>
                <a:effectLst/>
                <a:latin typeface="Courier New" panose="02070309020205020404" pitchFamily="49" charset="0"/>
              </a:rPr>
              <a:t>A</a:t>
            </a:r>
            <a:r>
              <a:rPr lang="ja-JP" altLang="en-US" sz="1200" b="0" i="0" dirty="0">
                <a:solidFill>
                  <a:schemeClr val="bg1"/>
                </a:solidFill>
                <a:effectLst/>
                <a:latin typeface="Courier New" panose="02070309020205020404" pitchFamily="49" charset="0"/>
              </a:rPr>
              <a:t>、大阪公演は</a:t>
            </a:r>
            <a:r>
              <a:rPr lang="en-US" altLang="ja-JP" sz="1200" b="0" i="0" dirty="0">
                <a:solidFill>
                  <a:schemeClr val="bg1"/>
                </a:solidFill>
                <a:effectLst/>
                <a:latin typeface="Courier New" panose="02070309020205020404" pitchFamily="49" charset="0"/>
              </a:rPr>
              <a:t>8</a:t>
            </a:r>
            <a:r>
              <a:rPr lang="ja-JP" altLang="en-US" sz="1200" b="0" i="0" dirty="0">
                <a:solidFill>
                  <a:schemeClr val="bg1"/>
                </a:solidFill>
                <a:effectLst/>
                <a:latin typeface="Courier New" panose="02070309020205020404" pitchFamily="49" charset="0"/>
              </a:rPr>
              <a:t>月</a:t>
            </a:r>
            <a:r>
              <a:rPr lang="en-US" altLang="ja-JP" sz="1200" b="0" i="0" dirty="0">
                <a:solidFill>
                  <a:schemeClr val="bg1"/>
                </a:solidFill>
                <a:effectLst/>
                <a:latin typeface="Courier New" panose="02070309020205020404" pitchFamily="49" charset="0"/>
              </a:rPr>
              <a:t>15</a:t>
            </a:r>
            <a:r>
              <a:rPr lang="ja-JP" altLang="en-US" sz="1200" b="0" i="0" dirty="0">
                <a:solidFill>
                  <a:schemeClr val="bg1"/>
                </a:solidFill>
                <a:effectLst/>
                <a:latin typeface="Courier New" panose="02070309020205020404" pitchFamily="49" charset="0"/>
              </a:rPr>
              <a:t>日にグランキューブ大阪で行われます。</a:t>
            </a:r>
            <a:r>
              <a:rPr lang="ja-JP" altLang="en-US" sz="1200" b="0" i="0" dirty="0">
                <a:solidFill>
                  <a:schemeClr val="bg1"/>
                </a:solidFill>
                <a:effectLst/>
                <a:highlight>
                  <a:srgbClr val="F4B54B"/>
                </a:highlight>
                <a:latin typeface="Courier New" panose="02070309020205020404" pitchFamily="49" charset="0"/>
              </a:rPr>
              <a:t>ジョージ・ルーカス</a:t>
            </a:r>
            <a:r>
              <a:rPr lang="ja-JP" altLang="en-US" sz="1200" b="0" i="0" dirty="0">
                <a:solidFill>
                  <a:schemeClr val="bg1"/>
                </a:solidFill>
                <a:effectLst/>
                <a:latin typeface="Courier New" panose="02070309020205020404" pitchFamily="49" charset="0"/>
              </a:rPr>
              <a:t>が監督した</a:t>
            </a:r>
            <a:r>
              <a:rPr lang="en-US" altLang="ja-JP" sz="1200" b="0" i="0" dirty="0">
                <a:solidFill>
                  <a:schemeClr val="bg1"/>
                </a:solidFill>
                <a:effectLst/>
                <a:latin typeface="Courier New" panose="02070309020205020404" pitchFamily="49" charset="0"/>
              </a:rPr>
              <a:t>『</a:t>
            </a:r>
            <a:r>
              <a:rPr lang="ja-JP" altLang="en-US" sz="1200" b="0" i="0" dirty="0">
                <a:solidFill>
                  <a:schemeClr val="bg1"/>
                </a:solidFill>
                <a:effectLst/>
                <a:highlight>
                  <a:srgbClr val="9DC3E6"/>
                </a:highlight>
                <a:latin typeface="Courier New" panose="02070309020205020404" pitchFamily="49" charset="0"/>
              </a:rPr>
              <a:t>スター・ウォーズ</a:t>
            </a:r>
            <a:r>
              <a:rPr lang="ja-JP" altLang="en-US" sz="1200" b="0" i="0" dirty="0">
                <a:solidFill>
                  <a:schemeClr val="bg1"/>
                </a:solidFill>
                <a:effectLst/>
                <a:latin typeface="Courier New" panose="02070309020205020404" pitchFamily="49" charset="0"/>
              </a:rPr>
              <a:t> エピソード</a:t>
            </a:r>
            <a:r>
              <a:rPr lang="en-US" altLang="ja-JP" sz="1200" b="0" i="0" dirty="0">
                <a:solidFill>
                  <a:schemeClr val="bg1"/>
                </a:solidFill>
                <a:effectLst/>
                <a:latin typeface="Courier New" panose="02070309020205020404" pitchFamily="49" charset="0"/>
              </a:rPr>
              <a:t>1/</a:t>
            </a:r>
            <a:r>
              <a:rPr lang="ja-JP" altLang="en-US" sz="1200" b="0" i="0" dirty="0">
                <a:solidFill>
                  <a:schemeClr val="bg1"/>
                </a:solidFill>
                <a:effectLst/>
                <a:latin typeface="Courier New" panose="02070309020205020404" pitchFamily="49" charset="0"/>
              </a:rPr>
              <a:t>ファントム・メナス </a:t>
            </a:r>
            <a:r>
              <a:rPr lang="en-US" altLang="ja-JP" sz="1200" b="0" i="0" dirty="0">
                <a:solidFill>
                  <a:schemeClr val="bg1"/>
                </a:solidFill>
                <a:effectLst/>
                <a:latin typeface="Courier New" panose="02070309020205020404" pitchFamily="49" charset="0"/>
              </a:rPr>
              <a:t>3D』</a:t>
            </a:r>
            <a:r>
              <a:rPr lang="ja-JP" altLang="en-US" sz="1200" b="0" i="0" dirty="0">
                <a:solidFill>
                  <a:schemeClr val="bg1"/>
                </a:solidFill>
                <a:effectLst/>
                <a:latin typeface="Courier New" panose="02070309020205020404" pitchFamily="49" charset="0"/>
              </a:rPr>
              <a:t>の公開も</a:t>
            </a:r>
            <a:r>
              <a:rPr lang="en-US" altLang="ja-JP" sz="1200" b="0" i="0" dirty="0">
                <a:solidFill>
                  <a:schemeClr val="bg1"/>
                </a:solidFill>
                <a:effectLst/>
                <a:latin typeface="Courier New" panose="02070309020205020404" pitchFamily="49" charset="0"/>
              </a:rPr>
              <a:t>3</a:t>
            </a:r>
            <a:r>
              <a:rPr lang="ja-JP" altLang="en-US" sz="1200" b="0" i="0" dirty="0">
                <a:solidFill>
                  <a:schemeClr val="bg1"/>
                </a:solidFill>
                <a:effectLst/>
                <a:latin typeface="Courier New" panose="02070309020205020404" pitchFamily="49" charset="0"/>
              </a:rPr>
              <a:t>月</a:t>
            </a:r>
            <a:r>
              <a:rPr lang="en-US" altLang="ja-JP" sz="1200" b="0" i="0" dirty="0">
                <a:solidFill>
                  <a:schemeClr val="bg1"/>
                </a:solidFill>
                <a:effectLst/>
                <a:latin typeface="Courier New" panose="02070309020205020404" pitchFamily="49" charset="0"/>
              </a:rPr>
              <a:t>16</a:t>
            </a:r>
            <a:r>
              <a:rPr lang="ja-JP" altLang="en-US" sz="1200" b="0" i="0" dirty="0">
                <a:solidFill>
                  <a:schemeClr val="bg1"/>
                </a:solidFill>
                <a:effectLst/>
                <a:latin typeface="Courier New" panose="02070309020205020404" pitchFamily="49" charset="0"/>
              </a:rPr>
              <a:t>日に予定されており、今年は</a:t>
            </a:r>
            <a:r>
              <a:rPr lang="ja-JP" altLang="en-US" sz="1200" b="0" i="0" dirty="0">
                <a:solidFill>
                  <a:schemeClr val="bg1"/>
                </a:solidFill>
                <a:effectLst/>
                <a:highlight>
                  <a:srgbClr val="9DC3E6"/>
                </a:highlight>
                <a:latin typeface="Courier New" panose="02070309020205020404" pitchFamily="49" charset="0"/>
              </a:rPr>
              <a:t>スター・ウォーズ</a:t>
            </a:r>
            <a:r>
              <a:rPr lang="ja-JP" altLang="en-US" sz="1200" b="0" i="0" dirty="0">
                <a:solidFill>
                  <a:schemeClr val="bg1"/>
                </a:solidFill>
                <a:effectLst/>
                <a:latin typeface="Courier New" panose="02070309020205020404" pitchFamily="49" charset="0"/>
              </a:rPr>
              <a:t>の熱が世界中を包み込むでしょう。</a:t>
            </a:r>
            <a:endParaRPr kumimoji="1" lang="ja-JP" altLang="en-US" sz="1200" dirty="0">
              <a:solidFill>
                <a:schemeClr val="bg1"/>
              </a:solidFill>
            </a:endParaRPr>
          </a:p>
        </p:txBody>
      </p:sp>
      <p:sp>
        <p:nvSpPr>
          <p:cNvPr id="4" name="テキスト ボックス 3">
            <a:extLst>
              <a:ext uri="{FF2B5EF4-FFF2-40B4-BE49-F238E27FC236}">
                <a16:creationId xmlns:a16="http://schemas.microsoft.com/office/drawing/2014/main" id="{FB6DAB85-07B7-2D89-C8AA-A028DA2E31A6}"/>
              </a:ext>
            </a:extLst>
          </p:cNvPr>
          <p:cNvSpPr txBox="1"/>
          <p:nvPr/>
        </p:nvSpPr>
        <p:spPr>
          <a:xfrm>
            <a:off x="5861288" y="1242142"/>
            <a:ext cx="2465913" cy="369332"/>
          </a:xfrm>
          <a:prstGeom prst="rect">
            <a:avLst/>
          </a:prstGeom>
          <a:noFill/>
        </p:spPr>
        <p:txBody>
          <a:bodyPr wrap="square" rtlCol="0">
            <a:spAutoFit/>
          </a:bodyPr>
          <a:lstStyle/>
          <a:p>
            <a:pPr algn="ctr"/>
            <a:r>
              <a:rPr kumimoji="1" lang="en-US" altLang="ja-JP" dirty="0"/>
              <a:t>&lt;</a:t>
            </a:r>
            <a:r>
              <a:rPr kumimoji="1" lang="ja-JP" altLang="en-US" dirty="0"/>
              <a:t>要約文</a:t>
            </a:r>
            <a:r>
              <a:rPr kumimoji="1" lang="en-US" altLang="ja-JP" dirty="0"/>
              <a:t>&gt;</a:t>
            </a:r>
            <a:endParaRPr kumimoji="1" lang="ja-JP" altLang="en-US" dirty="0"/>
          </a:p>
        </p:txBody>
      </p:sp>
      <p:sp>
        <p:nvSpPr>
          <p:cNvPr id="5" name="テキスト ボックス 4">
            <a:extLst>
              <a:ext uri="{FF2B5EF4-FFF2-40B4-BE49-F238E27FC236}">
                <a16:creationId xmlns:a16="http://schemas.microsoft.com/office/drawing/2014/main" id="{F0A02CDC-2CA5-F725-ADDB-BA3065669C90}"/>
              </a:ext>
            </a:extLst>
          </p:cNvPr>
          <p:cNvSpPr txBox="1"/>
          <p:nvPr/>
        </p:nvSpPr>
        <p:spPr>
          <a:xfrm>
            <a:off x="1460062" y="1242142"/>
            <a:ext cx="2465913" cy="369332"/>
          </a:xfrm>
          <a:prstGeom prst="rect">
            <a:avLst/>
          </a:prstGeom>
          <a:noFill/>
        </p:spPr>
        <p:txBody>
          <a:bodyPr wrap="square" rtlCol="0">
            <a:spAutoFit/>
          </a:bodyPr>
          <a:lstStyle/>
          <a:p>
            <a:pPr algn="ctr"/>
            <a:r>
              <a:rPr kumimoji="1" lang="en-US" altLang="ja-JP" dirty="0"/>
              <a:t>&lt;</a:t>
            </a:r>
            <a:r>
              <a:rPr kumimoji="1" lang="ja-JP" altLang="en-US" dirty="0"/>
              <a:t>原文</a:t>
            </a:r>
            <a:r>
              <a:rPr kumimoji="1" lang="en-US" altLang="ja-JP" dirty="0"/>
              <a:t>&gt;</a:t>
            </a:r>
            <a:endParaRPr kumimoji="1" lang="ja-JP" altLang="en-US" dirty="0"/>
          </a:p>
        </p:txBody>
      </p:sp>
    </p:spTree>
    <p:extLst>
      <p:ext uri="{BB962C8B-B14F-4D97-AF65-F5344CB8AC3E}">
        <p14:creationId xmlns:p14="http://schemas.microsoft.com/office/powerpoint/2010/main" val="31282554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36D3A8-3E16-C713-47F6-FF443293AFE7}"/>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037C1D2D-CB4B-4FFB-5630-EF411EA58DE1}"/>
              </a:ext>
            </a:extLst>
          </p:cNvPr>
          <p:cNvSpPr txBox="1"/>
          <p:nvPr/>
        </p:nvSpPr>
        <p:spPr>
          <a:xfrm>
            <a:off x="119742" y="6803"/>
            <a:ext cx="8726546"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a:t>
            </a:r>
            <a:r>
              <a:rPr lang="en-US" altLang="ja-JP" sz="3200" b="1" dirty="0">
                <a:latin typeface="+mn-ea"/>
              </a:rPr>
              <a:t> : </a:t>
            </a:r>
            <a:r>
              <a:rPr lang="ja-JP" altLang="en-US" sz="3200" b="1" dirty="0">
                <a:latin typeface="+mn-ea"/>
              </a:rPr>
              <a:t>学習曲線</a:t>
            </a:r>
            <a:r>
              <a:rPr lang="en-US" altLang="ja-JP" sz="2400" b="1" dirty="0">
                <a:latin typeface="+mn-ea"/>
              </a:rPr>
              <a:t>(Train</a:t>
            </a:r>
            <a:r>
              <a:rPr lang="ja-JP" altLang="en-US" sz="2400" b="1" dirty="0">
                <a:latin typeface="+mn-ea"/>
              </a:rPr>
              <a:t> </a:t>
            </a:r>
            <a:r>
              <a:rPr lang="en-US" altLang="ja-JP" sz="2400" b="1" dirty="0">
                <a:latin typeface="+mn-ea"/>
              </a:rPr>
              <a:t>Loss / Validation</a:t>
            </a:r>
            <a:r>
              <a:rPr lang="ja-JP" altLang="en-US" sz="2400" b="1" dirty="0">
                <a:latin typeface="+mn-ea"/>
              </a:rPr>
              <a:t> </a:t>
            </a:r>
            <a:r>
              <a:rPr lang="en-US" altLang="ja-JP" sz="2400" b="1" dirty="0">
                <a:latin typeface="+mn-ea"/>
              </a:rPr>
              <a:t>Loss)</a:t>
            </a:r>
            <a:br>
              <a:rPr lang="en-US" altLang="ja-JP" sz="24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B8617E2D-C46F-C500-8F60-3EA68AFDF926}"/>
              </a:ext>
            </a:extLst>
          </p:cNvPr>
          <p:cNvSpPr>
            <a:spLocks noGrp="1"/>
          </p:cNvSpPr>
          <p:nvPr>
            <p:ph type="sldNum" sz="quarter" idx="12"/>
          </p:nvPr>
        </p:nvSpPr>
        <p:spPr/>
        <p:txBody>
          <a:bodyPr/>
          <a:lstStyle/>
          <a:p>
            <a:fld id="{84E5AB44-6C43-4864-84E5-D75B94A07FCF}" type="slidenum">
              <a:rPr kumimoji="1" lang="ja-JP" altLang="en-US" smtClean="0"/>
              <a:t>45</a:t>
            </a:fld>
            <a:endParaRPr kumimoji="1" lang="ja-JP" altLang="en-US"/>
          </a:p>
        </p:txBody>
      </p:sp>
      <p:pic>
        <p:nvPicPr>
          <p:cNvPr id="3" name="図 2" descr="グラフ, 折れ線グラフ&#10;&#10;自動的に生成された説明">
            <a:extLst>
              <a:ext uri="{FF2B5EF4-FFF2-40B4-BE49-F238E27FC236}">
                <a16:creationId xmlns:a16="http://schemas.microsoft.com/office/drawing/2014/main" id="{6642E1B5-8517-3F4E-A328-58FA434EE1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42" y="1133810"/>
            <a:ext cx="4226649" cy="2535990"/>
          </a:xfrm>
          <a:prstGeom prst="rect">
            <a:avLst/>
          </a:prstGeom>
        </p:spPr>
      </p:pic>
      <p:pic>
        <p:nvPicPr>
          <p:cNvPr id="4" name="図 3">
            <a:extLst>
              <a:ext uri="{FF2B5EF4-FFF2-40B4-BE49-F238E27FC236}">
                <a16:creationId xmlns:a16="http://schemas.microsoft.com/office/drawing/2014/main" id="{632CF79E-D3C9-6027-99DE-084D967FB53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97609" y="1133810"/>
            <a:ext cx="4226649" cy="2535990"/>
          </a:xfrm>
          <a:prstGeom prst="rect">
            <a:avLst/>
          </a:prstGeom>
        </p:spPr>
      </p:pic>
      <p:pic>
        <p:nvPicPr>
          <p:cNvPr id="6" name="図 5" descr="グラフ, 折れ線グラフ&#10;&#10;自動的に生成された説明">
            <a:extLst>
              <a:ext uri="{FF2B5EF4-FFF2-40B4-BE49-F238E27FC236}">
                <a16:creationId xmlns:a16="http://schemas.microsoft.com/office/drawing/2014/main" id="{4C8D04DA-ECB4-63FE-439B-A4A6E15018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742" y="4064729"/>
            <a:ext cx="4226648" cy="2535989"/>
          </a:xfrm>
          <a:prstGeom prst="rect">
            <a:avLst/>
          </a:prstGeom>
        </p:spPr>
      </p:pic>
      <p:sp>
        <p:nvSpPr>
          <p:cNvPr id="8" name="テキスト ボックス 7">
            <a:extLst>
              <a:ext uri="{FF2B5EF4-FFF2-40B4-BE49-F238E27FC236}">
                <a16:creationId xmlns:a16="http://schemas.microsoft.com/office/drawing/2014/main" id="{0819CBFD-F3FA-A83F-2EF4-6E7CAD4A84B4}"/>
              </a:ext>
            </a:extLst>
          </p:cNvPr>
          <p:cNvSpPr txBox="1"/>
          <p:nvPr/>
        </p:nvSpPr>
        <p:spPr>
          <a:xfrm>
            <a:off x="0" y="738881"/>
            <a:ext cx="4587764" cy="369332"/>
          </a:xfrm>
          <a:prstGeom prst="rect">
            <a:avLst/>
          </a:prstGeom>
          <a:noFill/>
        </p:spPr>
        <p:txBody>
          <a:bodyPr wrap="square">
            <a:spAutoFit/>
          </a:bodyPr>
          <a:lstStyle/>
          <a:p>
            <a:pPr algn="l"/>
            <a:r>
              <a:rPr kumimoji="1" lang="ja-JP" altLang="en-US" sz="1800" b="1" dirty="0"/>
              <a:t>① 提案手法 </a:t>
            </a:r>
          </a:p>
        </p:txBody>
      </p:sp>
      <p:sp>
        <p:nvSpPr>
          <p:cNvPr id="9" name="テキスト ボックス 8">
            <a:extLst>
              <a:ext uri="{FF2B5EF4-FFF2-40B4-BE49-F238E27FC236}">
                <a16:creationId xmlns:a16="http://schemas.microsoft.com/office/drawing/2014/main" id="{26E9EEF9-1477-8E35-4BF9-78C49FC9B301}"/>
              </a:ext>
            </a:extLst>
          </p:cNvPr>
          <p:cNvSpPr txBox="1"/>
          <p:nvPr/>
        </p:nvSpPr>
        <p:spPr>
          <a:xfrm>
            <a:off x="4707506" y="738881"/>
            <a:ext cx="4603530" cy="369332"/>
          </a:xfrm>
          <a:prstGeom prst="rect">
            <a:avLst/>
          </a:prstGeom>
          <a:noFill/>
        </p:spPr>
        <p:txBody>
          <a:bodyPr wrap="square">
            <a:spAutoFit/>
          </a:bodyPr>
          <a:lstStyle/>
          <a:p>
            <a:pPr algn="l"/>
            <a:r>
              <a:rPr kumimoji="1" lang="ja-JP" altLang="en-US" sz="1800" b="1" dirty="0"/>
              <a:t>② 従来手法 </a:t>
            </a:r>
            <a:r>
              <a:rPr kumimoji="1" lang="en-US" altLang="ja-JP" sz="1800" b="1" dirty="0"/>
              <a:t>(CAP)</a:t>
            </a:r>
            <a:endParaRPr kumimoji="1" lang="ja-JP" altLang="en-US" sz="1800" b="1" dirty="0"/>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A5AC9A7D-8F0A-5CC7-A324-C5C0F2C3FCF3}"/>
                  </a:ext>
                </a:extLst>
              </p:cNvPr>
              <p:cNvSpPr txBox="1"/>
              <p:nvPr/>
            </p:nvSpPr>
            <p:spPr>
              <a:xfrm>
                <a:off x="-7883" y="3669800"/>
                <a:ext cx="4603530" cy="369332"/>
              </a:xfrm>
              <a:prstGeom prst="rect">
                <a:avLst/>
              </a:prstGeom>
              <a:noFill/>
            </p:spPr>
            <p:txBody>
              <a:bodyPr wrap="square">
                <a:spAutoFit/>
              </a:bodyPr>
              <a:lstStyle/>
              <a:p>
                <a:r>
                  <a:rPr kumimoji="1" lang="ja-JP" altLang="en-US" sz="1800" b="1" dirty="0"/>
                  <a:t>③ </a:t>
                </a:r>
                <a14:m>
                  <m:oMath xmlns:m="http://schemas.openxmlformats.org/officeDocument/2006/math">
                    <m:sSub>
                      <m:sSubPr>
                        <m:ctrlPr>
                          <a:rPr kumimoji="1" lang="en-US" altLang="ja-JP" sz="1800" b="1" i="1" smtClean="0">
                            <a:latin typeface="Cambria Math" panose="02040503050406030204" pitchFamily="18" charset="0"/>
                          </a:rPr>
                        </m:ctrlPr>
                      </m:sSubPr>
                      <m:e>
                        <m:r>
                          <a:rPr kumimoji="1" lang="en-US" altLang="ja-JP" sz="1800" b="1" i="1" smtClean="0">
                            <a:latin typeface="Cambria Math" panose="02040503050406030204" pitchFamily="18" charset="0"/>
                          </a:rPr>
                          <m:t>𝑬</m:t>
                        </m:r>
                      </m:e>
                      <m:sub>
                        <m:r>
                          <a:rPr kumimoji="1" lang="en-US" altLang="ja-JP" sz="1800" b="1" i="0" smtClean="0">
                            <a:latin typeface="Cambria Math" panose="02040503050406030204" pitchFamily="18" charset="0"/>
                          </a:rPr>
                          <m:t>𝐬𝐮𝐦</m:t>
                        </m:r>
                      </m:sub>
                    </m:sSub>
                  </m:oMath>
                </a14:m>
                <a:r>
                  <a:rPr kumimoji="1" lang="ja-JP" altLang="en-US" sz="1800" b="1" i="0" dirty="0"/>
                  <a:t> のみ</a:t>
                </a:r>
              </a:p>
            </p:txBody>
          </p:sp>
        </mc:Choice>
        <mc:Fallback xmlns="">
          <p:sp>
            <p:nvSpPr>
              <p:cNvPr id="11" name="テキスト ボックス 10">
                <a:extLst>
                  <a:ext uri="{FF2B5EF4-FFF2-40B4-BE49-F238E27FC236}">
                    <a16:creationId xmlns:a16="http://schemas.microsoft.com/office/drawing/2014/main" id="{A5AC9A7D-8F0A-5CC7-A324-C5C0F2C3FCF3}"/>
                  </a:ext>
                </a:extLst>
              </p:cNvPr>
              <p:cNvSpPr txBox="1">
                <a:spLocks noRot="1" noChangeAspect="1" noMove="1" noResize="1" noEditPoints="1" noAdjustHandles="1" noChangeArrowheads="1" noChangeShapeType="1" noTextEdit="1"/>
              </p:cNvSpPr>
              <p:nvPr/>
            </p:nvSpPr>
            <p:spPr>
              <a:xfrm>
                <a:off x="-7883" y="3669800"/>
                <a:ext cx="4603530" cy="369332"/>
              </a:xfrm>
              <a:prstGeom prst="rect">
                <a:avLst/>
              </a:prstGeom>
              <a:blipFill>
                <a:blip r:embed="rId6"/>
                <a:stretch>
                  <a:fillRect l="-1192" t="-11475" b="-2131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40264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B644EBE8-3A82-4045-8844-746B1BC4C634}"/>
              </a:ext>
            </a:extLst>
          </p:cNvPr>
          <p:cNvSpPr>
            <a:spLocks noGrp="1"/>
          </p:cNvSpPr>
          <p:nvPr>
            <p:ph type="sldNum" sz="quarter" idx="12"/>
          </p:nvPr>
        </p:nvSpPr>
        <p:spPr/>
        <p:txBody>
          <a:bodyPr/>
          <a:lstStyle/>
          <a:p>
            <a:fld id="{84E5AB44-6C43-4864-84E5-D75B94A07FCF}" type="slidenum">
              <a:rPr kumimoji="1" lang="ja-JP" altLang="en-US" smtClean="0"/>
              <a:t>5</a:t>
            </a:fld>
            <a:endParaRPr kumimoji="1" lang="ja-JP" altLang="en-US"/>
          </a:p>
        </p:txBody>
      </p:sp>
      <p:sp>
        <p:nvSpPr>
          <p:cNvPr id="10" name="Google Shape;92;p14">
            <a:extLst>
              <a:ext uri="{FF2B5EF4-FFF2-40B4-BE49-F238E27FC236}">
                <a16:creationId xmlns:a16="http://schemas.microsoft.com/office/drawing/2014/main" id="{08628FB7-8069-E8D2-9D97-C3E56DC3DBAB}"/>
              </a:ext>
            </a:extLst>
          </p:cNvPr>
          <p:cNvSpPr txBox="1"/>
          <p:nvPr/>
        </p:nvSpPr>
        <p:spPr>
          <a:xfrm>
            <a:off x="119742" y="694730"/>
            <a:ext cx="8382001" cy="80903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2400" b="1" dirty="0">
                <a:latin typeface="+mn-ea"/>
              </a:rPr>
              <a:t>自然言語処理における分散表現のプーリング例</a:t>
            </a:r>
            <a:br>
              <a:rPr lang="en-US" sz="2800" dirty="0">
                <a:latin typeface="+mn-ea"/>
                <a:ea typeface="+mn-ea"/>
              </a:rPr>
            </a:br>
            <a:r>
              <a:rPr lang="en-US" sz="2400" dirty="0">
                <a:latin typeface="+mn-ea"/>
                <a:ea typeface="+mn-ea"/>
              </a:rPr>
              <a:t>	</a:t>
            </a:r>
            <a:endParaRPr lang="en-US" altLang="ja-JP" sz="2400" dirty="0">
              <a:latin typeface="+mn-ea"/>
              <a:ea typeface="+mn-ea"/>
            </a:endParaRPr>
          </a:p>
        </p:txBody>
      </p:sp>
      <p:pic>
        <p:nvPicPr>
          <p:cNvPr id="17" name="グラフィックス 16" descr="バッジ 1 枠線">
            <a:extLst>
              <a:ext uri="{FF2B5EF4-FFF2-40B4-BE49-F238E27FC236}">
                <a16:creationId xmlns:a16="http://schemas.microsoft.com/office/drawing/2014/main" id="{71470A9E-A675-318E-C176-111C501952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8424" y="2702272"/>
            <a:ext cx="483171" cy="483171"/>
          </a:xfrm>
          <a:prstGeom prst="rect">
            <a:avLst/>
          </a:prstGeom>
        </p:spPr>
      </p:pic>
      <p:pic>
        <p:nvPicPr>
          <p:cNvPr id="19" name="グラフィックス 18" descr="バッジ 枠線">
            <a:extLst>
              <a:ext uri="{FF2B5EF4-FFF2-40B4-BE49-F238E27FC236}">
                <a16:creationId xmlns:a16="http://schemas.microsoft.com/office/drawing/2014/main" id="{7519AAC9-33F8-396D-6A8D-87C935EF994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97867" y="1503766"/>
            <a:ext cx="482400" cy="482400"/>
          </a:xfrm>
          <a:prstGeom prst="rect">
            <a:avLst/>
          </a:prstGeom>
        </p:spPr>
      </p:pic>
      <p:pic>
        <p:nvPicPr>
          <p:cNvPr id="31" name="図 30">
            <a:extLst>
              <a:ext uri="{FF2B5EF4-FFF2-40B4-BE49-F238E27FC236}">
                <a16:creationId xmlns:a16="http://schemas.microsoft.com/office/drawing/2014/main" id="{15AD0236-E757-7288-8B87-33B396D50E0E}"/>
              </a:ext>
            </a:extLst>
          </p:cNvPr>
          <p:cNvPicPr>
            <a:picLocks noChangeAspect="1"/>
          </p:cNvPicPr>
          <p:nvPr/>
        </p:nvPicPr>
        <p:blipFill>
          <a:blip r:embed="rId7"/>
          <a:stretch>
            <a:fillRect/>
          </a:stretch>
        </p:blipFill>
        <p:spPr>
          <a:xfrm>
            <a:off x="1222712" y="1607975"/>
            <a:ext cx="6176060" cy="4570285"/>
          </a:xfrm>
          <a:prstGeom prst="rect">
            <a:avLst/>
          </a:prstGeom>
        </p:spPr>
      </p:pic>
      <p:sp>
        <p:nvSpPr>
          <p:cNvPr id="2" name="テキスト ボックス 1">
            <a:extLst>
              <a:ext uri="{FF2B5EF4-FFF2-40B4-BE49-F238E27FC236}">
                <a16:creationId xmlns:a16="http://schemas.microsoft.com/office/drawing/2014/main" id="{C39415CB-3AA6-5421-493C-FE2C0A13ABE5}"/>
              </a:ext>
            </a:extLst>
          </p:cNvPr>
          <p:cNvSpPr txBox="1"/>
          <p:nvPr/>
        </p:nvSpPr>
        <p:spPr>
          <a:xfrm>
            <a:off x="462395" y="5595257"/>
            <a:ext cx="1186347" cy="369332"/>
          </a:xfrm>
          <a:prstGeom prst="rect">
            <a:avLst/>
          </a:prstGeom>
          <a:noFill/>
        </p:spPr>
        <p:txBody>
          <a:bodyPr wrap="square" rtlCol="0">
            <a:spAutoFit/>
          </a:bodyPr>
          <a:lstStyle/>
          <a:p>
            <a:r>
              <a:rPr kumimoji="1" lang="ja-JP" altLang="en-US" dirty="0"/>
              <a:t>入力 </a:t>
            </a:r>
            <a:r>
              <a:rPr kumimoji="1" lang="en-US" altLang="ja-JP" dirty="0"/>
              <a:t>:</a:t>
            </a:r>
            <a:endParaRPr kumimoji="1" lang="ja-JP" altLang="en-US" dirty="0"/>
          </a:p>
        </p:txBody>
      </p:sp>
    </p:spTree>
    <p:extLst>
      <p:ext uri="{BB962C8B-B14F-4D97-AF65-F5344CB8AC3E}">
        <p14:creationId xmlns:p14="http://schemas.microsoft.com/office/powerpoint/2010/main" val="3851948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A58F8-DEAA-4C87-2803-44BCC2AE00AB}"/>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35D8A15B-CBE6-0588-C5E7-276F236F079B}"/>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先行研究</a:t>
            </a:r>
            <a:endParaRPr lang="en-US" altLang="ja-JP" sz="3200" b="1" dirty="0">
              <a:latin typeface="+mn-ea"/>
            </a:endParaRPr>
          </a:p>
          <a:p>
            <a:pPr marL="0" lvl="0" indent="0" algn="l" rtl="0">
              <a:spcBef>
                <a:spcPts val="0"/>
              </a:spcBef>
              <a:spcAft>
                <a:spcPts val="0"/>
              </a:spcAft>
              <a:buNone/>
            </a:pPr>
            <a:r>
              <a:rPr lang="en-US" sz="2400" b="1" dirty="0">
                <a:latin typeface="+mn-ea"/>
                <a:ea typeface="+mn-ea"/>
              </a:rPr>
              <a:t>	CLS-Average Pooling (CAP) </a:t>
            </a:r>
            <a:r>
              <a:rPr lang="ja-JP" altLang="en-US" sz="2400" b="1" dirty="0">
                <a:latin typeface="+mn-ea"/>
                <a:ea typeface="+mn-ea"/>
              </a:rPr>
              <a:t>層の導入 </a:t>
            </a:r>
            <a:r>
              <a:rPr lang="en-US" altLang="ja-JP" sz="2400" dirty="0">
                <a:latin typeface="+mn-ea"/>
                <a:ea typeface="+mn-ea"/>
              </a:rPr>
              <a:t>[</a:t>
            </a:r>
            <a:r>
              <a:rPr lang="ja-JP" altLang="en-US" sz="2400" dirty="0">
                <a:latin typeface="+mn-ea"/>
                <a:ea typeface="+mn-ea"/>
              </a:rPr>
              <a:t>大和</a:t>
            </a:r>
            <a:r>
              <a:rPr lang="en-US" altLang="ja-JP" sz="2400" dirty="0">
                <a:latin typeface="+mn-ea"/>
                <a:ea typeface="+mn-ea"/>
              </a:rPr>
              <a:t>,2024]</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716BA4C8-800D-DC62-039C-FFA79644DCA4}"/>
              </a:ext>
            </a:extLst>
          </p:cNvPr>
          <p:cNvSpPr>
            <a:spLocks noGrp="1"/>
          </p:cNvSpPr>
          <p:nvPr>
            <p:ph type="sldNum" sz="quarter" idx="12"/>
          </p:nvPr>
        </p:nvSpPr>
        <p:spPr/>
        <p:txBody>
          <a:bodyPr/>
          <a:lstStyle/>
          <a:p>
            <a:fld id="{84E5AB44-6C43-4864-84E5-D75B94A07FCF}" type="slidenum">
              <a:rPr kumimoji="1" lang="ja-JP" altLang="en-US" smtClean="0"/>
              <a:t>6</a:t>
            </a:fld>
            <a:endParaRPr kumimoji="1" lang="ja-JP" altLang="en-US"/>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C13BE1B2-BD1B-1CB5-321E-7740A7EA332F}"/>
                  </a:ext>
                </a:extLst>
              </p:cNvPr>
              <p:cNvSpPr txBox="1"/>
              <p:nvPr/>
            </p:nvSpPr>
            <p:spPr>
              <a:xfrm>
                <a:off x="5784688" y="1784252"/>
                <a:ext cx="21067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=1 (</m:t>
                      </m:r>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 ≥0)</m:t>
                      </m:r>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C13BE1B2-BD1B-1CB5-321E-7740A7EA332F}"/>
                  </a:ext>
                </a:extLst>
              </p:cNvPr>
              <p:cNvSpPr txBox="1">
                <a:spLocks noRot="1" noChangeAspect="1" noMove="1" noResize="1" noEditPoints="1" noAdjustHandles="1" noChangeArrowheads="1" noChangeShapeType="1" noTextEdit="1"/>
              </p:cNvSpPr>
              <p:nvPr/>
            </p:nvSpPr>
            <p:spPr>
              <a:xfrm>
                <a:off x="5784688" y="1784252"/>
                <a:ext cx="2106731" cy="276999"/>
              </a:xfrm>
              <a:prstGeom prst="rect">
                <a:avLst/>
              </a:prstGeom>
              <a:blipFill>
                <a:blip r:embed="rId3"/>
                <a:stretch>
                  <a:fillRect l="-2023" r="-3179" b="-40000"/>
                </a:stretch>
              </a:blipFill>
            </p:spPr>
            <p:txBody>
              <a:bodyPr/>
              <a:lstStyle/>
              <a:p>
                <a:r>
                  <a:rPr lang="ja-JP" altLang="en-US">
                    <a:noFill/>
                  </a:rPr>
                  <a:t> </a:t>
                </a:r>
              </a:p>
            </p:txBody>
          </p:sp>
        </mc:Fallback>
      </mc:AlternateContent>
      <p:grpSp>
        <p:nvGrpSpPr>
          <p:cNvPr id="43" name="グループ化 42">
            <a:extLst>
              <a:ext uri="{FF2B5EF4-FFF2-40B4-BE49-F238E27FC236}">
                <a16:creationId xmlns:a16="http://schemas.microsoft.com/office/drawing/2014/main" id="{89BD8ACC-821D-7695-3773-27FFB3726BE1}"/>
              </a:ext>
            </a:extLst>
          </p:cNvPr>
          <p:cNvGrpSpPr/>
          <p:nvPr/>
        </p:nvGrpSpPr>
        <p:grpSpPr>
          <a:xfrm>
            <a:off x="15621132" y="39911542"/>
            <a:ext cx="14030467" cy="1409571"/>
            <a:chOff x="791997" y="31364635"/>
            <a:chExt cx="14030467" cy="4529056"/>
          </a:xfrm>
        </p:grpSpPr>
        <p:sp>
          <p:nvSpPr>
            <p:cNvPr id="44" name="Google Shape;67;p14">
              <a:extLst>
                <a:ext uri="{FF2B5EF4-FFF2-40B4-BE49-F238E27FC236}">
                  <a16:creationId xmlns:a16="http://schemas.microsoft.com/office/drawing/2014/main" id="{B371F99A-E816-2657-7AD6-4DC3E1CA5F96}"/>
                </a:ext>
              </a:extLst>
            </p:cNvPr>
            <p:cNvSpPr/>
            <p:nvPr/>
          </p:nvSpPr>
          <p:spPr>
            <a:xfrm>
              <a:off x="791997" y="31364635"/>
              <a:ext cx="13895700" cy="4529056"/>
            </a:xfrm>
            <a:prstGeom prst="rect">
              <a:avLst/>
            </a:prstGeom>
            <a:noFill/>
            <a:ln w="25400" cap="flat" cmpd="sng">
              <a:no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2;p14">
              <a:extLst>
                <a:ext uri="{FF2B5EF4-FFF2-40B4-BE49-F238E27FC236}">
                  <a16:creationId xmlns:a16="http://schemas.microsoft.com/office/drawing/2014/main" id="{2FA6ED8D-33A7-DCFC-6E9E-83D43CD784F4}"/>
                </a:ext>
              </a:extLst>
            </p:cNvPr>
            <p:cNvSpPr txBox="1"/>
            <p:nvPr/>
          </p:nvSpPr>
          <p:spPr>
            <a:xfrm>
              <a:off x="926765" y="32290750"/>
              <a:ext cx="13895699" cy="2463692"/>
            </a:xfrm>
            <a:prstGeom prst="rect">
              <a:avLst/>
            </a:prstGeom>
            <a:noFill/>
            <a:ln>
              <a:noFill/>
            </a:ln>
          </p:spPr>
          <p:txBody>
            <a:bodyPr spcFirstLastPara="1" wrap="square" lIns="91425" tIns="91425" rIns="91425" bIns="91425" anchor="t" anchorCtr="0">
              <a:noAutofit/>
            </a:bodyPr>
            <a:lstStyle/>
            <a:p>
              <a:r>
                <a:rPr lang="en-US" altLang="ja-JP" sz="2800" dirty="0">
                  <a:latin typeface="+mn-ea"/>
                  <a:ea typeface="+mn-ea"/>
                </a:rPr>
                <a:t>[1] </a:t>
              </a:r>
              <a:r>
                <a:rPr lang="ja-JP" altLang="en-US" sz="2800" dirty="0">
                  <a:latin typeface="+mn-ea"/>
                  <a:ea typeface="+mn-ea"/>
                </a:rPr>
                <a:t>大和秀徳</a:t>
              </a:r>
              <a:r>
                <a:rPr lang="en-US" altLang="ja-JP" sz="2800" dirty="0">
                  <a:latin typeface="+mn-ea"/>
                  <a:ea typeface="+mn-ea"/>
                </a:rPr>
                <a:t>. BERT </a:t>
              </a:r>
              <a:r>
                <a:rPr lang="ja-JP" altLang="en-US" sz="2800" dirty="0">
                  <a:latin typeface="+mn-ea"/>
                  <a:ea typeface="+mn-ea"/>
                </a:rPr>
                <a:t>の分散表現に対する学習可能な重みを持つプーリング手法の提案</a:t>
              </a:r>
              <a:r>
                <a:rPr lang="en-US" altLang="ja-JP" sz="2800" dirty="0">
                  <a:latin typeface="+mn-ea"/>
                  <a:ea typeface="+mn-ea"/>
                </a:rPr>
                <a:t>, </a:t>
              </a:r>
              <a:br>
                <a:rPr lang="en-US" altLang="ja-JP" sz="2800" dirty="0">
                  <a:latin typeface="+mn-ea"/>
                  <a:ea typeface="+mn-ea"/>
                </a:rPr>
              </a:br>
              <a:r>
                <a:rPr lang="en-US" altLang="ja-JP" sz="2800" dirty="0">
                  <a:latin typeface="+mn-ea"/>
                  <a:ea typeface="+mn-ea"/>
                </a:rPr>
                <a:t>     </a:t>
              </a:r>
              <a:r>
                <a:rPr lang="ja-JP" altLang="en-US" sz="2800" dirty="0">
                  <a:latin typeface="+mn-ea"/>
                  <a:ea typeface="+mn-ea"/>
                </a:rPr>
                <a:t>大阪公立大学大学院情報学研究科 基幹情報学専攻 知能情報分野 修士論文</a:t>
              </a:r>
              <a:r>
                <a:rPr lang="en-US" altLang="ja-JP" sz="2800" dirty="0">
                  <a:latin typeface="+mn-ea"/>
                  <a:ea typeface="+mn-ea"/>
                </a:rPr>
                <a:t>, 2024.</a:t>
              </a:r>
            </a:p>
            <a:p>
              <a:r>
                <a:rPr lang="en-US" altLang="ja-JP" sz="2800" dirty="0">
                  <a:latin typeface="+mn-ea"/>
                  <a:ea typeface="+mn-ea"/>
                </a:rPr>
                <a:t>[2] Preferred Elements, </a:t>
              </a:r>
              <a:r>
                <a:rPr lang="en-US" altLang="ja-JP" sz="2800" dirty="0">
                  <a:latin typeface="+mn-ea"/>
                  <a:ea typeface="+mn-ea"/>
                  <a:hlinkClick r:id="rId4"/>
                </a:rPr>
                <a:t>https://plamo.preferredai.jp/</a:t>
              </a:r>
              <a:r>
                <a:rPr lang="en-US" altLang="ja-JP" sz="2800" dirty="0">
                  <a:latin typeface="+mn-ea"/>
                  <a:ea typeface="+mn-ea"/>
                </a:rPr>
                <a:t>, 2024.</a:t>
              </a:r>
            </a:p>
          </p:txBody>
        </p:sp>
      </p:grpSp>
      <p:sp>
        <p:nvSpPr>
          <p:cNvPr id="46" name="テキスト ボックス 45">
            <a:extLst>
              <a:ext uri="{FF2B5EF4-FFF2-40B4-BE49-F238E27FC236}">
                <a16:creationId xmlns:a16="http://schemas.microsoft.com/office/drawing/2014/main" id="{FEE8CEBF-4DB0-A301-D05D-9ADB57235DF1}"/>
              </a:ext>
            </a:extLst>
          </p:cNvPr>
          <p:cNvSpPr txBox="1"/>
          <p:nvPr/>
        </p:nvSpPr>
        <p:spPr>
          <a:xfrm>
            <a:off x="2029606" y="6037656"/>
            <a:ext cx="4562272" cy="646331"/>
          </a:xfrm>
          <a:prstGeom prst="rect">
            <a:avLst/>
          </a:prstGeom>
          <a:noFill/>
          <a:ln>
            <a:solidFill>
              <a:schemeClr val="tx1">
                <a:lumMod val="75000"/>
              </a:schemeClr>
            </a:solidFill>
            <a:prstDash val="sysDash"/>
          </a:ln>
        </p:spPr>
        <p:txBody>
          <a:bodyPr wrap="square" rtlCol="0">
            <a:spAutoFit/>
          </a:bodyPr>
          <a:lstStyle/>
          <a:p>
            <a:r>
              <a:rPr lang="ja-JP" altLang="en-US" sz="1200" dirty="0">
                <a:latin typeface="+mn-ea"/>
                <a:ea typeface="+mn-ea"/>
              </a:rPr>
              <a:t>大和秀徳</a:t>
            </a:r>
            <a:r>
              <a:rPr lang="en-US" altLang="ja-JP" sz="1200" dirty="0">
                <a:latin typeface="+mn-ea"/>
                <a:ea typeface="+mn-ea"/>
              </a:rPr>
              <a:t>. BERT </a:t>
            </a:r>
            <a:r>
              <a:rPr lang="ja-JP" altLang="en-US" sz="1200" dirty="0">
                <a:latin typeface="+mn-ea"/>
                <a:ea typeface="+mn-ea"/>
              </a:rPr>
              <a:t>の分散表現に対する学習可能な重みを持つプーリング手法の提案</a:t>
            </a:r>
            <a:r>
              <a:rPr lang="en-US" altLang="ja-JP" sz="1200" dirty="0">
                <a:latin typeface="+mn-ea"/>
                <a:ea typeface="+mn-ea"/>
              </a:rPr>
              <a:t>,</a:t>
            </a:r>
            <a:r>
              <a:rPr lang="ja-JP" altLang="en-US" sz="1200" dirty="0">
                <a:latin typeface="+mn-ea"/>
              </a:rPr>
              <a:t> </a:t>
            </a:r>
            <a:r>
              <a:rPr lang="ja-JP" altLang="en-US" sz="1200" dirty="0">
                <a:latin typeface="+mn-ea"/>
                <a:ea typeface="+mn-ea"/>
              </a:rPr>
              <a:t>大阪公立大学大学院情報学研究科 基幹情報学専攻 知能情報分野 修士論文</a:t>
            </a:r>
            <a:r>
              <a:rPr lang="en-US" altLang="ja-JP" sz="1200" dirty="0">
                <a:latin typeface="+mn-ea"/>
                <a:ea typeface="+mn-ea"/>
              </a:rPr>
              <a:t>, 2024</a:t>
            </a:r>
            <a:endParaRPr kumimoji="1" lang="ja-JP" altLang="en-US" sz="1200" dirty="0"/>
          </a:p>
        </p:txBody>
      </p:sp>
      <p:pic>
        <p:nvPicPr>
          <p:cNvPr id="41" name="図 40">
            <a:extLst>
              <a:ext uri="{FF2B5EF4-FFF2-40B4-BE49-F238E27FC236}">
                <a16:creationId xmlns:a16="http://schemas.microsoft.com/office/drawing/2014/main" id="{9DFA8CD8-FF5D-A5BB-EBF6-2F9A4F9939E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169758" y="1784252"/>
            <a:ext cx="4804482" cy="4036563"/>
          </a:xfrm>
          <a:prstGeom prst="rect">
            <a:avLst/>
          </a:prstGeom>
        </p:spPr>
      </p:pic>
    </p:spTree>
    <p:extLst>
      <p:ext uri="{BB962C8B-B14F-4D97-AF65-F5344CB8AC3E}">
        <p14:creationId xmlns:p14="http://schemas.microsoft.com/office/powerpoint/2010/main" val="3266215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14C0BA-28C1-3D09-C4C5-2C37A310988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Google Shape;92;p14">
                <a:extLst>
                  <a:ext uri="{FF2B5EF4-FFF2-40B4-BE49-F238E27FC236}">
                    <a16:creationId xmlns:a16="http://schemas.microsoft.com/office/drawing/2014/main" id="{6D8178B2-768B-4E77-9DB1-4840C7DD1AB5}"/>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先行研究</a:t>
                </a:r>
                <a:endParaRPr lang="en-US" altLang="ja-JP" sz="3200" b="1" dirty="0">
                  <a:latin typeface="+mn-ea"/>
                </a:endParaRPr>
              </a:p>
              <a:p>
                <a:pPr marL="0" lvl="0" indent="0" algn="l" rtl="0">
                  <a:spcBef>
                    <a:spcPts val="0"/>
                  </a:spcBef>
                  <a:spcAft>
                    <a:spcPts val="0"/>
                  </a:spcAft>
                  <a:buNone/>
                </a:pPr>
                <a:r>
                  <a:rPr lang="en-US" sz="2400" b="1" dirty="0">
                    <a:latin typeface="+mn-ea"/>
                    <a:ea typeface="+mn-ea"/>
                  </a:rPr>
                  <a:t>	</a:t>
                </a:r>
                <a:r>
                  <a:rPr lang="ja-JP" altLang="en-US" sz="2400" b="1" dirty="0">
                    <a:latin typeface="+mn-ea"/>
                    <a:ea typeface="+mn-ea"/>
                  </a:rPr>
                  <a:t>学習可能パラメータ </a:t>
                </a:r>
                <a14:m>
                  <m:oMath xmlns:m="http://schemas.openxmlformats.org/officeDocument/2006/math">
                    <m:r>
                      <a:rPr lang="en-US" altLang="ja-JP" sz="2400" b="1" i="1" smtClean="0">
                        <a:latin typeface="Cambria Math" panose="02040503050406030204" pitchFamily="18" charset="0"/>
                        <a:ea typeface="+mn-ea"/>
                      </a:rPr>
                      <m:t>𝒑</m:t>
                    </m:r>
                    <m:r>
                      <a:rPr lang="en-US" altLang="ja-JP" sz="2400" b="1" i="1" smtClean="0">
                        <a:latin typeface="Cambria Math" panose="02040503050406030204" pitchFamily="18" charset="0"/>
                        <a:ea typeface="+mn-ea"/>
                      </a:rPr>
                      <m:t>, </m:t>
                    </m:r>
                    <m:r>
                      <a:rPr lang="en-US" altLang="ja-JP" sz="2400" b="1" i="1" smtClean="0">
                        <a:latin typeface="Cambria Math" panose="02040503050406030204" pitchFamily="18" charset="0"/>
                        <a:ea typeface="+mn-ea"/>
                      </a:rPr>
                      <m:t>𝒒</m:t>
                    </m:r>
                  </m:oMath>
                </a14:m>
                <a:r>
                  <a:rPr lang="en-US" sz="2800" dirty="0">
                    <a:latin typeface="+mn-ea"/>
                    <a:ea typeface="+mn-ea"/>
                  </a:rPr>
                  <a:t> </a:t>
                </a:r>
                <a:r>
                  <a:rPr lang="ja-JP" altLang="en-US" sz="2800" dirty="0">
                    <a:latin typeface="+mn-ea"/>
                    <a:ea typeface="+mn-ea"/>
                  </a:rPr>
                  <a:t>の更新式</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mc:Choice>
        <mc:Fallback xmlns="">
          <p:sp>
            <p:nvSpPr>
              <p:cNvPr id="10" name="Google Shape;92;p14">
                <a:extLst>
                  <a:ext uri="{FF2B5EF4-FFF2-40B4-BE49-F238E27FC236}">
                    <a16:creationId xmlns:a16="http://schemas.microsoft.com/office/drawing/2014/main" id="{6D8178B2-768B-4E77-9DB1-4840C7DD1AB5}"/>
                  </a:ext>
                </a:extLst>
              </p:cNvPr>
              <p:cNvSpPr txBox="1">
                <a:spLocks noRot="1" noChangeAspect="1" noMove="1" noResize="1" noEditPoints="1" noAdjustHandles="1" noChangeArrowheads="1" noChangeShapeType="1" noTextEdit="1"/>
              </p:cNvSpPr>
              <p:nvPr/>
            </p:nvSpPr>
            <p:spPr>
              <a:xfrm>
                <a:off x="119742" y="694730"/>
                <a:ext cx="8382001" cy="732078"/>
              </a:xfrm>
              <a:prstGeom prst="rect">
                <a:avLst/>
              </a:prstGeom>
              <a:blipFill>
                <a:blip r:embed="rId3"/>
                <a:stretch>
                  <a:fillRect l="-1891" t="-5000" b="-64167"/>
                </a:stretch>
              </a:blipFill>
              <a:ln>
                <a:noFill/>
              </a:ln>
            </p:spPr>
            <p:txBody>
              <a:bodyPr/>
              <a:lstStyle/>
              <a:p>
                <a:r>
                  <a:rPr lang="ja-JP" altLang="en-US">
                    <a:noFill/>
                  </a:rPr>
                  <a:t> </a:t>
                </a:r>
              </a:p>
            </p:txBody>
          </p:sp>
        </mc:Fallback>
      </mc:AlternateContent>
      <p:sp>
        <p:nvSpPr>
          <p:cNvPr id="7" name="スライド番号プレースホルダー 6">
            <a:extLst>
              <a:ext uri="{FF2B5EF4-FFF2-40B4-BE49-F238E27FC236}">
                <a16:creationId xmlns:a16="http://schemas.microsoft.com/office/drawing/2014/main" id="{8F8E9005-FEB8-7134-73BF-7D3F0546EA24}"/>
              </a:ext>
            </a:extLst>
          </p:cNvPr>
          <p:cNvSpPr>
            <a:spLocks noGrp="1"/>
          </p:cNvSpPr>
          <p:nvPr>
            <p:ph type="sldNum" sz="quarter" idx="12"/>
          </p:nvPr>
        </p:nvSpPr>
        <p:spPr/>
        <p:txBody>
          <a:bodyPr/>
          <a:lstStyle/>
          <a:p>
            <a:fld id="{84E5AB44-6C43-4864-84E5-D75B94A07FCF}" type="slidenum">
              <a:rPr kumimoji="1" lang="ja-JP" altLang="en-US" smtClean="0"/>
              <a:t>7</a:t>
            </a:fld>
            <a:endParaRPr kumimoji="1" lang="ja-JP" altLang="en-US"/>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8C0AFE3B-D1AD-8E3C-9B8D-6FED6CAF11DF}"/>
                  </a:ext>
                </a:extLst>
              </p:cNvPr>
              <p:cNvSpPr txBox="1"/>
              <p:nvPr/>
            </p:nvSpPr>
            <p:spPr>
              <a:xfrm>
                <a:off x="1328793" y="2382014"/>
                <a:ext cx="6486414" cy="2111540"/>
              </a:xfrm>
              <a:prstGeom prst="rect">
                <a:avLst/>
              </a:prstGeom>
              <a:noFill/>
            </p:spPr>
            <p:txBody>
              <a:bodyPr wrap="square" lIns="0" tIns="0" rIns="0" bIns="0" rtlCol="0">
                <a:spAutoFit/>
              </a:bodyPr>
              <a:lstStyle/>
              <a:p>
                <a:r>
                  <a:rPr kumimoji="1" lang="ja-JP" altLang="en-US" sz="2400" dirty="0"/>
                  <a:t>更新後</a:t>
                </a:r>
                <a14:m>
                  <m:oMath xmlns:m="http://schemas.openxmlformats.org/officeDocument/2006/math">
                    <m:r>
                      <a:rPr kumimoji="1" lang="ja-JP" altLang="en-US" sz="2400" b="0" i="1" dirty="0">
                        <a:latin typeface="Cambria Math" panose="02040503050406030204" pitchFamily="18" charset="0"/>
                      </a:rPr>
                      <m:t>の</m:t>
                    </m:r>
                    <m:r>
                      <a:rPr kumimoji="1" lang="ja-JP" altLang="en-US" sz="2400" i="1" dirty="0" smtClean="0">
                        <a:latin typeface="Cambria Math" panose="02040503050406030204" pitchFamily="18" charset="0"/>
                      </a:rPr>
                      <m:t>パラメータ</m:t>
                    </m:r>
                    <m:r>
                      <a:rPr kumimoji="1" lang="ja-JP" altLang="en-US" sz="2400" i="1" dirty="0">
                        <a:latin typeface="Cambria Math" panose="02040503050406030204" pitchFamily="18" charset="0"/>
                      </a:rPr>
                      <m:t>を</m:t>
                    </m:r>
                  </m:oMath>
                </a14:m>
                <a:r>
                  <a:rPr kumimoji="1" lang="en-US" altLang="ja-JP" sz="2400" i="1" dirty="0">
                    <a:latin typeface="Cambria Math" panose="02040503050406030204" pitchFamily="18" charset="0"/>
                  </a:rPr>
                  <a:t> </a:t>
                </a:r>
                <a14:m>
                  <m:oMath xmlns:m="http://schemas.openxmlformats.org/officeDocument/2006/math">
                    <m:sSup>
                      <m:sSupPr>
                        <m:ctrlPr>
                          <a:rPr kumimoji="1" lang="en-US" altLang="ja-JP" sz="240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𝑝</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 </m:t>
                    </m:r>
                    <m:sSup>
                      <m:sSupPr>
                        <m:ctrlPr>
                          <a:rPr kumimoji="1" lang="en-US" altLang="ja-JP" sz="2400" b="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𝑞</m:t>
                        </m:r>
                      </m:e>
                      <m:sup>
                        <m:r>
                          <a:rPr kumimoji="1" lang="en-US" altLang="ja-JP" sz="2400" b="0" i="1" dirty="0" smtClean="0">
                            <a:latin typeface="Cambria Math" panose="02040503050406030204" pitchFamily="18" charset="0"/>
                          </a:rPr>
                          <m:t>′</m:t>
                        </m:r>
                      </m:sup>
                    </m:sSup>
                  </m:oMath>
                </a14:m>
                <a:r>
                  <a:rPr kumimoji="1" lang="ja-JP" altLang="en-US" sz="2400" dirty="0"/>
                  <a:t>とすると</a:t>
                </a:r>
                <a:endParaRPr kumimoji="1" lang="en-US" altLang="ja-JP" sz="2400" dirty="0"/>
              </a:p>
              <a:p>
                <a:endParaRPr kumimoji="1" lang="en-US" altLang="ja-JP" sz="2400" dirty="0"/>
              </a:p>
              <a:p>
                <a:endParaRPr kumimoji="1" lang="en-US" altLang="ja-JP" sz="2400" dirty="0"/>
              </a:p>
              <a:p>
                <a:pPr algn="ct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den>
                    </m:f>
                  </m:oMath>
                </a14:m>
                <a:r>
                  <a:rPr kumimoji="1" lang="en-US" altLang="ja-JP" sz="2400" b="1" dirty="0"/>
                  <a:t> , </a:t>
                </a: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den>
                    </m:f>
                  </m:oMath>
                </a14:m>
                <a:r>
                  <a:rPr kumimoji="1" lang="en-US" altLang="ja-JP" sz="2400" b="1" dirty="0"/>
                  <a:t> </a:t>
                </a:r>
                <a:br>
                  <a:rPr kumimoji="1" lang="en-US" altLang="ja-JP" sz="2400" b="1" dirty="0"/>
                </a:br>
                <a:endParaRPr kumimoji="1" lang="en-US" altLang="ja-JP" sz="2400" dirty="0"/>
              </a:p>
            </p:txBody>
          </p:sp>
        </mc:Choice>
        <mc:Fallback xmlns="">
          <p:sp>
            <p:nvSpPr>
              <p:cNvPr id="42" name="テキスト ボックス 41">
                <a:extLst>
                  <a:ext uri="{FF2B5EF4-FFF2-40B4-BE49-F238E27FC236}">
                    <a16:creationId xmlns:a16="http://schemas.microsoft.com/office/drawing/2014/main" id="{8C0AFE3B-D1AD-8E3C-9B8D-6FED6CAF11DF}"/>
                  </a:ext>
                </a:extLst>
              </p:cNvPr>
              <p:cNvSpPr txBox="1">
                <a:spLocks noRot="1" noChangeAspect="1" noMove="1" noResize="1" noEditPoints="1" noAdjustHandles="1" noChangeArrowheads="1" noChangeShapeType="1" noTextEdit="1"/>
              </p:cNvSpPr>
              <p:nvPr/>
            </p:nvSpPr>
            <p:spPr>
              <a:xfrm>
                <a:off x="1328793" y="2382014"/>
                <a:ext cx="6486414" cy="2111540"/>
              </a:xfrm>
              <a:prstGeom prst="rect">
                <a:avLst/>
              </a:prstGeom>
              <a:blipFill>
                <a:blip r:embed="rId4"/>
                <a:stretch>
                  <a:fillRect l="-2914" t="-54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53950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E8B6F-BDFC-2780-2910-116FA63E8620}"/>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4A754D71-6FDB-B242-45B3-DBDDC0691544}"/>
              </a:ext>
            </a:extLst>
          </p:cNvPr>
          <p:cNvSpPr txBox="1"/>
          <p:nvPr/>
        </p:nvSpPr>
        <p:spPr>
          <a:xfrm>
            <a:off x="119742" y="694729"/>
            <a:ext cx="9024258" cy="616327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本研究の概要</a:t>
            </a:r>
            <a:endParaRPr lang="en-US" altLang="ja-JP" sz="3200" b="1" dirty="0">
              <a:latin typeface="+mn-ea"/>
            </a:endParaRPr>
          </a:p>
          <a:p>
            <a:pPr marL="0" lvl="0" indent="0" algn="l" rtl="0">
              <a:spcBef>
                <a:spcPts val="0"/>
              </a:spcBef>
              <a:spcAft>
                <a:spcPts val="0"/>
              </a:spcAft>
              <a:buNone/>
            </a:pPr>
            <a:endParaRPr lang="en-US" altLang="ja-JP" sz="3200" b="1" dirty="0">
              <a:latin typeface="+mn-ea"/>
            </a:endParaRPr>
          </a:p>
          <a:p>
            <a:pPr marL="0" lvl="0" indent="0" algn="l" rtl="0">
              <a:spcBef>
                <a:spcPts val="0"/>
              </a:spcBef>
              <a:spcAft>
                <a:spcPts val="0"/>
              </a:spcAft>
              <a:buNone/>
            </a:pPr>
            <a:r>
              <a:rPr lang="en-US" sz="2400" b="1" dirty="0">
                <a:latin typeface="+mn-ea"/>
                <a:ea typeface="+mn-ea"/>
              </a:rPr>
              <a:t>	</a:t>
            </a:r>
          </a:p>
          <a:p>
            <a:pPr marL="0" lvl="0" indent="0" algn="l" rtl="0">
              <a:spcBef>
                <a:spcPts val="0"/>
              </a:spcBef>
              <a:spcAft>
                <a:spcPts val="0"/>
              </a:spcAft>
              <a:buNone/>
            </a:pPr>
            <a:r>
              <a:rPr lang="ja-JP" altLang="en-US" sz="2000" b="1" dirty="0">
                <a:latin typeface="+mn-ea"/>
              </a:rPr>
              <a:t>① </a:t>
            </a:r>
            <a:r>
              <a:rPr lang="en-US" altLang="ja-JP" sz="2000" b="1" dirty="0">
                <a:latin typeface="+mn-ea"/>
              </a:rPr>
              <a:t>LLM</a:t>
            </a:r>
            <a:r>
              <a:rPr lang="ja-JP" altLang="en-US" sz="2000" b="1" dirty="0">
                <a:latin typeface="+mn-ea"/>
              </a:rPr>
              <a:t> </a:t>
            </a:r>
            <a:r>
              <a:rPr lang="en-US" altLang="ja-JP" sz="2000" b="1" dirty="0">
                <a:latin typeface="+mn-ea"/>
              </a:rPr>
              <a:t>API </a:t>
            </a:r>
            <a:r>
              <a:rPr lang="ja-JP" altLang="en-US" sz="2000" b="1" dirty="0">
                <a:latin typeface="+mn-ea"/>
              </a:rPr>
              <a:t>を用いた要約文生成</a:t>
            </a:r>
            <a:endParaRPr lang="en-US" altLang="ja-JP" sz="2000" b="1"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r>
              <a:rPr lang="ja-JP" altLang="en-US" sz="2000" b="1" dirty="0">
                <a:latin typeface="+mn-ea"/>
              </a:rPr>
              <a:t>② </a:t>
            </a:r>
            <a:r>
              <a:rPr lang="en-US" altLang="ja-JP" sz="2000" b="1" dirty="0">
                <a:latin typeface="+mn-ea"/>
              </a:rPr>
              <a:t>CAP </a:t>
            </a:r>
            <a:r>
              <a:rPr lang="ja-JP" altLang="en-US" sz="2000" b="1" dirty="0">
                <a:latin typeface="+mn-ea"/>
              </a:rPr>
              <a:t>をベースとした要約文情報を組み込んだプーリング手法の提案</a:t>
            </a:r>
            <a:endParaRPr lang="en-US" altLang="ja-JP" sz="2000" b="1"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r>
              <a:rPr lang="ja-JP" altLang="en-US" sz="2000" b="1" dirty="0">
                <a:latin typeface="+mn-ea"/>
              </a:rPr>
              <a:t>③ テキスト分類タスクによる提案手法に対する有効性の検証</a:t>
            </a:r>
            <a:endParaRPr lang="en-US" altLang="ja-JP" sz="2000" b="1" dirty="0">
              <a:latin typeface="+mn-ea"/>
            </a:endParaRPr>
          </a:p>
          <a:p>
            <a:pPr marL="0" lvl="0" indent="0" algn="l" rtl="0">
              <a:spcBef>
                <a:spcPts val="0"/>
              </a:spcBef>
              <a:spcAft>
                <a:spcPts val="0"/>
              </a:spcAft>
              <a:buNone/>
            </a:pPr>
            <a:endParaRPr lang="en-US" sz="2000" b="1" dirty="0">
              <a:latin typeface="+mn-ea"/>
              <a:ea typeface="+mn-ea"/>
            </a:endParaRPr>
          </a:p>
          <a:p>
            <a:pPr marL="0" lvl="0" indent="0" algn="l" rtl="0">
              <a:spcBef>
                <a:spcPts val="0"/>
              </a:spcBef>
              <a:spcAft>
                <a:spcPts val="0"/>
              </a:spcAft>
              <a:buNone/>
            </a:pP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29307A08-3216-3E49-C4DC-6269D55F424B}"/>
              </a:ext>
            </a:extLst>
          </p:cNvPr>
          <p:cNvSpPr>
            <a:spLocks noGrp="1"/>
          </p:cNvSpPr>
          <p:nvPr>
            <p:ph type="sldNum" sz="quarter" idx="12"/>
          </p:nvPr>
        </p:nvSpPr>
        <p:spPr/>
        <p:txBody>
          <a:bodyPr/>
          <a:lstStyle/>
          <a:p>
            <a:fld id="{84E5AB44-6C43-4864-84E5-D75B94A07FCF}" type="slidenum">
              <a:rPr kumimoji="1" lang="ja-JP" altLang="en-US" smtClean="0"/>
              <a:t>8</a:t>
            </a:fld>
            <a:endParaRPr kumimoji="1" lang="ja-JP" altLang="en-US"/>
          </a:p>
        </p:txBody>
      </p:sp>
      <p:grpSp>
        <p:nvGrpSpPr>
          <p:cNvPr id="43" name="グループ化 42">
            <a:extLst>
              <a:ext uri="{FF2B5EF4-FFF2-40B4-BE49-F238E27FC236}">
                <a16:creationId xmlns:a16="http://schemas.microsoft.com/office/drawing/2014/main" id="{55A79225-8A7A-9628-921D-83D8BFCDB3C1}"/>
              </a:ext>
            </a:extLst>
          </p:cNvPr>
          <p:cNvGrpSpPr/>
          <p:nvPr/>
        </p:nvGrpSpPr>
        <p:grpSpPr>
          <a:xfrm>
            <a:off x="15621132" y="39911542"/>
            <a:ext cx="14030467" cy="1409571"/>
            <a:chOff x="791997" y="31364635"/>
            <a:chExt cx="14030467" cy="4529056"/>
          </a:xfrm>
        </p:grpSpPr>
        <p:sp>
          <p:nvSpPr>
            <p:cNvPr id="44" name="Google Shape;67;p14">
              <a:extLst>
                <a:ext uri="{FF2B5EF4-FFF2-40B4-BE49-F238E27FC236}">
                  <a16:creationId xmlns:a16="http://schemas.microsoft.com/office/drawing/2014/main" id="{BE74176B-C551-9A06-2B9E-7BBED4D4297D}"/>
                </a:ext>
              </a:extLst>
            </p:cNvPr>
            <p:cNvSpPr/>
            <p:nvPr/>
          </p:nvSpPr>
          <p:spPr>
            <a:xfrm>
              <a:off x="791997" y="31364635"/>
              <a:ext cx="13895700" cy="4529056"/>
            </a:xfrm>
            <a:prstGeom prst="rect">
              <a:avLst/>
            </a:prstGeom>
            <a:noFill/>
            <a:ln w="25400" cap="flat" cmpd="sng">
              <a:no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2;p14">
              <a:extLst>
                <a:ext uri="{FF2B5EF4-FFF2-40B4-BE49-F238E27FC236}">
                  <a16:creationId xmlns:a16="http://schemas.microsoft.com/office/drawing/2014/main" id="{2977A212-D77A-5934-1224-70CE11202CC3}"/>
                </a:ext>
              </a:extLst>
            </p:cNvPr>
            <p:cNvSpPr txBox="1"/>
            <p:nvPr/>
          </p:nvSpPr>
          <p:spPr>
            <a:xfrm>
              <a:off x="926765" y="32290750"/>
              <a:ext cx="13895699" cy="2463692"/>
            </a:xfrm>
            <a:prstGeom prst="rect">
              <a:avLst/>
            </a:prstGeom>
            <a:noFill/>
            <a:ln>
              <a:noFill/>
            </a:ln>
          </p:spPr>
          <p:txBody>
            <a:bodyPr spcFirstLastPara="1" wrap="square" lIns="91425" tIns="91425" rIns="91425" bIns="91425" anchor="t" anchorCtr="0">
              <a:noAutofit/>
            </a:bodyPr>
            <a:lstStyle/>
            <a:p>
              <a:r>
                <a:rPr lang="en-US" altLang="ja-JP" sz="2800" dirty="0">
                  <a:latin typeface="+mn-ea"/>
                  <a:ea typeface="+mn-ea"/>
                </a:rPr>
                <a:t>[1] </a:t>
              </a:r>
              <a:r>
                <a:rPr lang="ja-JP" altLang="en-US" sz="2800" dirty="0">
                  <a:latin typeface="+mn-ea"/>
                  <a:ea typeface="+mn-ea"/>
                </a:rPr>
                <a:t>大和秀徳</a:t>
              </a:r>
              <a:r>
                <a:rPr lang="en-US" altLang="ja-JP" sz="2800" dirty="0">
                  <a:latin typeface="+mn-ea"/>
                  <a:ea typeface="+mn-ea"/>
                </a:rPr>
                <a:t>. BERT </a:t>
              </a:r>
              <a:r>
                <a:rPr lang="ja-JP" altLang="en-US" sz="2800" dirty="0">
                  <a:latin typeface="+mn-ea"/>
                  <a:ea typeface="+mn-ea"/>
                </a:rPr>
                <a:t>の分散表現に対する学習可能な重みを持つプーリング手法の提案</a:t>
              </a:r>
              <a:r>
                <a:rPr lang="en-US" altLang="ja-JP" sz="2800" dirty="0">
                  <a:latin typeface="+mn-ea"/>
                  <a:ea typeface="+mn-ea"/>
                </a:rPr>
                <a:t>, </a:t>
              </a:r>
              <a:br>
                <a:rPr lang="en-US" altLang="ja-JP" sz="2800" dirty="0">
                  <a:latin typeface="+mn-ea"/>
                  <a:ea typeface="+mn-ea"/>
                </a:rPr>
              </a:br>
              <a:r>
                <a:rPr lang="en-US" altLang="ja-JP" sz="2800" dirty="0">
                  <a:latin typeface="+mn-ea"/>
                  <a:ea typeface="+mn-ea"/>
                </a:rPr>
                <a:t>     </a:t>
              </a:r>
              <a:r>
                <a:rPr lang="ja-JP" altLang="en-US" sz="2800" dirty="0">
                  <a:latin typeface="+mn-ea"/>
                  <a:ea typeface="+mn-ea"/>
                </a:rPr>
                <a:t>大阪公立大学大学院情報学研究科 基幹情報学専攻 知能情報分野 修士論文</a:t>
              </a:r>
              <a:r>
                <a:rPr lang="en-US" altLang="ja-JP" sz="2800" dirty="0">
                  <a:latin typeface="+mn-ea"/>
                  <a:ea typeface="+mn-ea"/>
                </a:rPr>
                <a:t>, 2024.</a:t>
              </a:r>
            </a:p>
            <a:p>
              <a:r>
                <a:rPr lang="en-US" altLang="ja-JP" sz="2800" dirty="0">
                  <a:latin typeface="+mn-ea"/>
                  <a:ea typeface="+mn-ea"/>
                </a:rPr>
                <a:t>[2] Preferred Elements, </a:t>
              </a:r>
              <a:r>
                <a:rPr lang="en-US" altLang="ja-JP" sz="2800" dirty="0">
                  <a:latin typeface="+mn-ea"/>
                  <a:ea typeface="+mn-ea"/>
                  <a:hlinkClick r:id="rId3"/>
                </a:rPr>
                <a:t>https://plamo.preferredai.jp/</a:t>
              </a:r>
              <a:r>
                <a:rPr lang="en-US" altLang="ja-JP" sz="2800" dirty="0">
                  <a:latin typeface="+mn-ea"/>
                  <a:ea typeface="+mn-ea"/>
                </a:rPr>
                <a:t>, 2024.</a:t>
              </a:r>
            </a:p>
          </p:txBody>
        </p:sp>
      </p:grpSp>
    </p:spTree>
    <p:extLst>
      <p:ext uri="{BB962C8B-B14F-4D97-AF65-F5344CB8AC3E}">
        <p14:creationId xmlns:p14="http://schemas.microsoft.com/office/powerpoint/2010/main" val="1216747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t>はじめに</a:t>
            </a:r>
            <a:endParaRPr lang="en-US" altLang="ja-JP" sz="2400" dirty="0"/>
          </a:p>
          <a:p>
            <a:r>
              <a:rPr lang="ja-JP" altLang="en-US" sz="2400" dirty="0">
                <a:solidFill>
                  <a:srgbClr val="FFC000"/>
                </a:solidFill>
              </a:rPr>
              <a:t>要素技術</a:t>
            </a:r>
            <a:endParaRPr lang="en-US" altLang="ja-JP" sz="2400" dirty="0">
              <a:solidFill>
                <a:srgbClr val="FFC000"/>
              </a:solidFill>
            </a:endParaRPr>
          </a:p>
          <a:p>
            <a:r>
              <a:rPr lang="ja-JP" altLang="en-US" sz="2400" dirty="0">
                <a:solidFill>
                  <a:schemeClr val="tx1">
                    <a:lumMod val="95000"/>
                  </a:schemeClr>
                </a:solidFill>
              </a:rPr>
              <a:t>提案手法</a:t>
            </a:r>
            <a:endParaRPr lang="en-US" altLang="ja-JP" sz="2400" dirty="0">
              <a:solidFill>
                <a:schemeClr val="tx1">
                  <a:lumMod val="95000"/>
                </a:schemeClr>
              </a:solidFill>
            </a:endParaRPr>
          </a:p>
          <a:p>
            <a:r>
              <a:rPr lang="ja-JP" altLang="en-US" sz="2400" dirty="0"/>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まとめと今後の展望</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9</a:t>
            </a:fld>
            <a:endParaRPr kumimoji="1" lang="ja-JP" altLang="en-US" dirty="0"/>
          </a:p>
        </p:txBody>
      </p:sp>
    </p:spTree>
    <p:extLst>
      <p:ext uri="{BB962C8B-B14F-4D97-AF65-F5344CB8AC3E}">
        <p14:creationId xmlns:p14="http://schemas.microsoft.com/office/powerpoint/2010/main" val="22549801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メッシュ">
  <a:themeElements>
    <a:clrScheme name="メッシュ">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fontScheme name="メッシュ">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スケール">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メッシュ</Template>
  <TotalTime>39016</TotalTime>
  <Words>7165</Words>
  <Application>Microsoft Office PowerPoint</Application>
  <PresentationFormat>画面に合わせる (4:3)</PresentationFormat>
  <Paragraphs>711</Paragraphs>
  <Slides>45</Slides>
  <Notes>43</Notes>
  <HiddenSlides>6</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45</vt:i4>
      </vt:variant>
    </vt:vector>
  </HeadingPairs>
  <TitlesOfParts>
    <vt:vector size="56" baseType="lpstr">
      <vt:lpstr>HaranoAjiMincho-Regular-Identity-H</vt:lpstr>
      <vt:lpstr>Helvetica Neue</vt:lpstr>
      <vt:lpstr>NimbusRomNo9L-Regu</vt:lpstr>
      <vt:lpstr>NimbusRomNo9L-ReguItal</vt:lpstr>
      <vt:lpstr>游ゴシック</vt:lpstr>
      <vt:lpstr>Arial</vt:lpstr>
      <vt:lpstr>Cambria Math</vt:lpstr>
      <vt:lpstr>Century Gothic</vt:lpstr>
      <vt:lpstr>Courier New</vt:lpstr>
      <vt:lpstr>Lato</vt:lpstr>
      <vt:lpstr>メッシュ</vt:lpstr>
      <vt:lpstr>BERT を用いた原文と要約文の 分散表現の統合手法 </vt:lpstr>
      <vt:lpstr>発表の流れ</vt:lpstr>
      <vt:lpstr>発表の流れ</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発表の流れ</vt:lpstr>
      <vt:lpstr>BERT[1] (Bidirectional Encoder Representations from Transformers)</vt:lpstr>
      <vt:lpstr>PLaMo</vt:lpstr>
      <vt:lpstr>発表の流れ</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発表の流れ</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発表の流れ</vt:lpstr>
      <vt:lpstr>まとめ</vt:lpstr>
      <vt:lpstr>今後の展望</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 Y</dc:creator>
  <cp:lastModifiedBy>YUSEI TAKAYAMA</cp:lastModifiedBy>
  <cp:revision>676</cp:revision>
  <dcterms:created xsi:type="dcterms:W3CDTF">2020-01-13T19:40:26Z</dcterms:created>
  <dcterms:modified xsi:type="dcterms:W3CDTF">2025-02-11T18:37:57Z</dcterms:modified>
</cp:coreProperties>
</file>